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2"/>
  </p:notesMasterIdLst>
  <p:sldIdLst>
    <p:sldId id="256" r:id="rId2"/>
    <p:sldId id="380" r:id="rId3"/>
    <p:sldId id="269" r:id="rId4"/>
    <p:sldId id="381" r:id="rId5"/>
    <p:sldId id="1287" r:id="rId6"/>
    <p:sldId id="1288" r:id="rId7"/>
    <p:sldId id="1289" r:id="rId8"/>
    <p:sldId id="1290" r:id="rId9"/>
    <p:sldId id="1291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C10"/>
    <a:srgbClr val="7F7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68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beziat\Documents\R&#233;sultatsMonoCrit&#232;r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sbeziat\Documents\R&#233;sultatsMonoCrit&#232;r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llet_v\Documents\CASDAR\1%20REVABIO\Action%201\Itin&#233;raires\Itin&#233;raires%20Rustiqu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llet_v\Documents\CASDAR\1%20REVABIO\Action%201\Itin&#233;raires\Itin&#233;raires%20Rustiqu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10"/>
          <c:order val="0"/>
          <c:tx>
            <c:strRef>
              <c:f>'VA (2)'!$T$74</c:f>
              <c:strCache>
                <c:ptCount val="1"/>
                <c:pt idx="0">
                  <c:v>E11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58-4090-B891-65D7BFBCBCE2}"/>
              </c:ext>
            </c:extLst>
          </c:dPt>
          <c:cat>
            <c:strRef>
              <c:f>'VA (2)'!$U$63</c:f>
              <c:strCache>
                <c:ptCount val="1"/>
                <c:pt idx="0">
                  <c:v>Proportion des fermes</c:v>
                </c:pt>
              </c:strCache>
            </c:strRef>
          </c:cat>
          <c:val>
            <c:numRef>
              <c:f>'VA (2)'!$U$74</c:f>
              <c:numCache>
                <c:formatCode>General</c:formatCode>
                <c:ptCount val="1"/>
                <c:pt idx="0">
                  <c:v>7.0626500896877359E-2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58-4090-B891-65D7BFBCBCE2}"/>
            </c:ext>
          </c:extLst>
        </c:ser>
        <c:ser>
          <c:idx val="9"/>
          <c:order val="1"/>
          <c:tx>
            <c:strRef>
              <c:f>'VA (2)'!$T$73</c:f>
              <c:strCache>
                <c:ptCount val="1"/>
                <c:pt idx="0">
                  <c:v>E10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158-4090-B891-65D7BFBCBCE2}"/>
              </c:ext>
            </c:extLst>
          </c:dPt>
          <c:cat>
            <c:strRef>
              <c:f>'VA (2)'!$U$63</c:f>
              <c:strCache>
                <c:ptCount val="1"/>
                <c:pt idx="0">
                  <c:v>Proportion des fermes</c:v>
                </c:pt>
              </c:strCache>
            </c:strRef>
          </c:cat>
          <c:val>
            <c:numRef>
              <c:f>'VA (2)'!$U$73</c:f>
              <c:numCache>
                <c:formatCode>General</c:formatCode>
                <c:ptCount val="1"/>
                <c:pt idx="0">
                  <c:v>4.6519264640324957E-2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58-4090-B891-65D7BFBCBCE2}"/>
            </c:ext>
          </c:extLst>
        </c:ser>
        <c:ser>
          <c:idx val="8"/>
          <c:order val="2"/>
          <c:tx>
            <c:strRef>
              <c:f>'VA (2)'!$T$72</c:f>
              <c:strCache>
                <c:ptCount val="1"/>
                <c:pt idx="0">
                  <c:v>E9</c:v>
                </c:pt>
              </c:strCache>
            </c:strRef>
          </c:tx>
          <c:spPr>
            <a:solidFill>
              <a:srgbClr val="FF6D6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6D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58-4090-B891-65D7BFBCBCE2}"/>
              </c:ext>
            </c:extLst>
          </c:dPt>
          <c:cat>
            <c:strRef>
              <c:f>'VA (2)'!$U$63</c:f>
              <c:strCache>
                <c:ptCount val="1"/>
                <c:pt idx="0">
                  <c:v>Proportion des fermes</c:v>
                </c:pt>
              </c:strCache>
            </c:strRef>
          </c:cat>
          <c:val>
            <c:numRef>
              <c:f>'VA (2)'!$U$72</c:f>
              <c:numCache>
                <c:formatCode>General</c:formatCode>
                <c:ptCount val="1"/>
                <c:pt idx="0">
                  <c:v>5.9521153976709096E-2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58-4090-B891-65D7BFBCBCE2}"/>
            </c:ext>
          </c:extLst>
        </c:ser>
        <c:ser>
          <c:idx val="7"/>
          <c:order val="3"/>
          <c:tx>
            <c:strRef>
              <c:f>'VA (2)'!$T$71</c:f>
              <c:strCache>
                <c:ptCount val="1"/>
                <c:pt idx="0">
                  <c:v>E8</c:v>
                </c:pt>
              </c:strCache>
            </c:strRef>
          </c:tx>
          <c:spPr>
            <a:pattFill prst="wdDnDiag">
              <a:fgClr>
                <a:srgbClr val="CC3300"/>
              </a:fgClr>
              <a:bgClr>
                <a:sysClr val="window" lastClr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CC3300"/>
                </a:fgClr>
                <a:bgClr>
                  <a:sysClr val="window" lastClr="FFFFFF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158-4090-B891-65D7BFBCBCE2}"/>
              </c:ext>
            </c:extLst>
          </c:dPt>
          <c:cat>
            <c:strRef>
              <c:f>'VA (2)'!$U$63</c:f>
              <c:strCache>
                <c:ptCount val="1"/>
                <c:pt idx="0">
                  <c:v>Proportion des fermes</c:v>
                </c:pt>
              </c:strCache>
            </c:strRef>
          </c:cat>
          <c:val>
            <c:numRef>
              <c:f>'VA (2)'!$U$71</c:f>
              <c:numCache>
                <c:formatCode>General</c:formatCode>
                <c:ptCount val="1"/>
                <c:pt idx="0">
                  <c:v>0.11390433117426234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158-4090-B891-65D7BFBCBCE2}"/>
            </c:ext>
          </c:extLst>
        </c:ser>
        <c:ser>
          <c:idx val="6"/>
          <c:order val="4"/>
          <c:tx>
            <c:strRef>
              <c:f>'VA (2)'!$T$70</c:f>
              <c:strCache>
                <c:ptCount val="1"/>
                <c:pt idx="0">
                  <c:v>E7</c:v>
                </c:pt>
              </c:strCache>
            </c:strRef>
          </c:tx>
          <c:spPr>
            <a:pattFill prst="wdUpDiag">
              <a:fgClr>
                <a:srgbClr val="CC3300"/>
              </a:fgClr>
              <a:bgClr>
                <a:sysClr val="window" lastClr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CC3300"/>
                </a:fgClr>
                <a:bgClr>
                  <a:sysClr val="window" lastClr="FFFFFF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158-4090-B891-65D7BFBCBCE2}"/>
              </c:ext>
            </c:extLst>
          </c:dPt>
          <c:cat>
            <c:strRef>
              <c:f>'VA (2)'!$U$63</c:f>
              <c:strCache>
                <c:ptCount val="1"/>
                <c:pt idx="0">
                  <c:v>Proportion des fermes</c:v>
                </c:pt>
              </c:strCache>
            </c:strRef>
          </c:cat>
          <c:val>
            <c:numRef>
              <c:f>'VA (2)'!$U$70</c:f>
              <c:numCache>
                <c:formatCode>General</c:formatCode>
                <c:ptCount val="1"/>
                <c:pt idx="0">
                  <c:v>0.13840169846708283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158-4090-B891-65D7BFBCBCE2}"/>
            </c:ext>
          </c:extLst>
        </c:ser>
        <c:ser>
          <c:idx val="5"/>
          <c:order val="5"/>
          <c:tx>
            <c:strRef>
              <c:f>'VA (2)'!$T$69</c:f>
              <c:strCache>
                <c:ptCount val="1"/>
                <c:pt idx="0">
                  <c:v>E6</c:v>
                </c:pt>
              </c:strCache>
            </c:strRef>
          </c:tx>
          <c:spPr>
            <a:pattFill prst="pct75">
              <a:fgClr>
                <a:srgbClr val="5B9BD5">
                  <a:lumMod val="75000"/>
                </a:srgbClr>
              </a:fgClr>
              <a:bgClr>
                <a:sysClr val="window" lastClr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pct75">
                <a:fgClr>
                  <a:srgbClr val="5B9BD5">
                    <a:lumMod val="75000"/>
                  </a:srgbClr>
                </a:fgClr>
                <a:bgClr>
                  <a:sysClr val="window" lastClr="FFFFFF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158-4090-B891-65D7BFBCBCE2}"/>
              </c:ext>
            </c:extLst>
          </c:dPt>
          <c:cat>
            <c:strRef>
              <c:f>'VA (2)'!$U$63</c:f>
              <c:strCache>
                <c:ptCount val="1"/>
                <c:pt idx="0">
                  <c:v>Proportion des fermes</c:v>
                </c:pt>
              </c:strCache>
            </c:strRef>
          </c:cat>
          <c:val>
            <c:numRef>
              <c:f>'VA (2)'!$U$69</c:f>
              <c:numCache>
                <c:formatCode>General</c:formatCode>
                <c:ptCount val="1"/>
                <c:pt idx="0">
                  <c:v>2.4351218989329119E-2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158-4090-B891-65D7BFBCBCE2}"/>
            </c:ext>
          </c:extLst>
        </c:ser>
        <c:ser>
          <c:idx val="4"/>
          <c:order val="6"/>
          <c:tx>
            <c:strRef>
              <c:f>'VA (2)'!$T$68</c:f>
              <c:strCache>
                <c:ptCount val="1"/>
                <c:pt idx="0">
                  <c:v>E5</c:v>
                </c:pt>
              </c:strCache>
            </c:strRef>
          </c:tx>
          <c:spPr>
            <a:pattFill prst="wdUpDiag">
              <a:fgClr>
                <a:srgbClr val="5B9BD5">
                  <a:lumMod val="75000"/>
                </a:srgbClr>
              </a:fgClr>
              <a:bgClr>
                <a:sysClr val="window" lastClr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5B9BD5">
                    <a:lumMod val="75000"/>
                  </a:srgbClr>
                </a:fgClr>
                <a:bgClr>
                  <a:sysClr val="window" lastClr="FFFFFF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158-4090-B891-65D7BFBCBCE2}"/>
              </c:ext>
            </c:extLst>
          </c:dPt>
          <c:cat>
            <c:strRef>
              <c:f>'VA (2)'!$U$63</c:f>
              <c:strCache>
                <c:ptCount val="1"/>
                <c:pt idx="0">
                  <c:v>Proportion des fermes</c:v>
                </c:pt>
              </c:strCache>
            </c:strRef>
          </c:cat>
          <c:val>
            <c:numRef>
              <c:f>'VA (2)'!$U$68</c:f>
              <c:numCache>
                <c:formatCode>General</c:formatCode>
                <c:ptCount val="1"/>
                <c:pt idx="0">
                  <c:v>8.7915891272377783E-2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158-4090-B891-65D7BFBCBCE2}"/>
            </c:ext>
          </c:extLst>
        </c:ser>
        <c:ser>
          <c:idx val="3"/>
          <c:order val="7"/>
          <c:tx>
            <c:strRef>
              <c:f>'VA (2)'!$T$67</c:f>
              <c:strCache>
                <c:ptCount val="1"/>
                <c:pt idx="0">
                  <c:v>E4</c:v>
                </c:pt>
              </c:strCache>
            </c:strRef>
          </c:tx>
          <c:spPr>
            <a:pattFill prst="wdDnDiag">
              <a:fgClr>
                <a:srgbClr val="5B9BD5">
                  <a:lumMod val="75000"/>
                </a:srgbClr>
              </a:fgClr>
              <a:bgClr>
                <a:sysClr val="window" lastClr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5B9BD5">
                    <a:lumMod val="75000"/>
                  </a:srgbClr>
                </a:fgClr>
                <a:bgClr>
                  <a:sysClr val="window" lastClr="FFFFFF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A158-4090-B891-65D7BFBCBCE2}"/>
              </c:ext>
            </c:extLst>
          </c:dPt>
          <c:cat>
            <c:strRef>
              <c:f>'VA (2)'!$U$63</c:f>
              <c:strCache>
                <c:ptCount val="1"/>
                <c:pt idx="0">
                  <c:v>Proportion des fermes</c:v>
                </c:pt>
              </c:strCache>
            </c:strRef>
          </c:cat>
          <c:val>
            <c:numRef>
              <c:f>'VA (2)'!$U$67</c:f>
              <c:numCache>
                <c:formatCode>General</c:formatCode>
                <c:ptCount val="1"/>
                <c:pt idx="0">
                  <c:v>0.1653189824156209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A158-4090-B891-65D7BFBCBCE2}"/>
            </c:ext>
          </c:extLst>
        </c:ser>
        <c:ser>
          <c:idx val="2"/>
          <c:order val="8"/>
          <c:tx>
            <c:strRef>
              <c:f>'VA (2)'!$T$66</c:f>
              <c:strCache>
                <c:ptCount val="1"/>
                <c:pt idx="0">
                  <c:v>E3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158-4090-B891-65D7BFBCBCE2}"/>
              </c:ext>
            </c:extLst>
          </c:dPt>
          <c:cat>
            <c:strRef>
              <c:f>'VA (2)'!$U$63</c:f>
              <c:strCache>
                <c:ptCount val="1"/>
                <c:pt idx="0">
                  <c:v>Proportion des fermes</c:v>
                </c:pt>
              </c:strCache>
            </c:strRef>
          </c:cat>
          <c:val>
            <c:numRef>
              <c:f>'VA (2)'!$U$66</c:f>
              <c:numCache>
                <c:formatCode>General</c:formatCode>
                <c:ptCount val="1"/>
                <c:pt idx="0">
                  <c:v>0.10264263311276418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158-4090-B891-65D7BFBCBCE2}"/>
            </c:ext>
          </c:extLst>
        </c:ser>
        <c:ser>
          <c:idx val="1"/>
          <c:order val="9"/>
          <c:tx>
            <c:strRef>
              <c:f>'VA (2)'!$T$65</c:f>
              <c:strCache>
                <c:ptCount val="1"/>
                <c:pt idx="0">
                  <c:v>E2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A158-4090-B891-65D7BFBCBCE2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A158-4090-B891-65D7BFBCBCE2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A158-4090-B891-65D7BFBCBCE2}"/>
              </c:ext>
            </c:extLst>
          </c:dPt>
          <c:dPt>
            <c:idx val="3"/>
            <c:invertIfNegative val="0"/>
            <c:bubble3D val="0"/>
            <c:spPr>
              <a:pattFill prst="wdDnDiag">
                <a:fgClr>
                  <a:srgbClr val="5B9BD5">
                    <a:lumMod val="75000"/>
                  </a:srgbClr>
                </a:fgClr>
                <a:bgClr>
                  <a:sysClr val="window" lastClr="FFFFFF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A158-4090-B891-65D7BFBCBCE2}"/>
              </c:ext>
            </c:extLst>
          </c:dPt>
          <c:dPt>
            <c:idx val="4"/>
            <c:invertIfNegative val="0"/>
            <c:bubble3D val="0"/>
            <c:spPr>
              <a:pattFill prst="wdUpDiag">
                <a:fgClr>
                  <a:srgbClr val="5B9BD5">
                    <a:lumMod val="75000"/>
                  </a:srgbClr>
                </a:fgClr>
                <a:bgClr>
                  <a:sysClr val="window" lastClr="FFFFFF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A158-4090-B891-65D7BFBCBCE2}"/>
              </c:ext>
            </c:extLst>
          </c:dPt>
          <c:dPt>
            <c:idx val="5"/>
            <c:invertIfNegative val="0"/>
            <c:bubble3D val="0"/>
            <c:spPr>
              <a:pattFill prst="pct75">
                <a:fgClr>
                  <a:srgbClr val="5B9BD5">
                    <a:lumMod val="75000"/>
                  </a:srgbClr>
                </a:fgClr>
                <a:bgClr>
                  <a:sysClr val="window" lastClr="FFFFFF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A158-4090-B891-65D7BFBCBCE2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CC3300"/>
                </a:fgClr>
                <a:bgClr>
                  <a:sysClr val="window" lastClr="FFFFFF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A158-4090-B891-65D7BFBCBCE2}"/>
              </c:ext>
            </c:extLst>
          </c:dPt>
          <c:dPt>
            <c:idx val="7"/>
            <c:invertIfNegative val="0"/>
            <c:bubble3D val="0"/>
            <c:spPr>
              <a:pattFill prst="wdDnDiag">
                <a:fgClr>
                  <a:srgbClr val="CC3300"/>
                </a:fgClr>
                <a:bgClr>
                  <a:sysClr val="window" lastClr="FFFFFF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A158-4090-B891-65D7BFBCBCE2}"/>
              </c:ext>
            </c:extLst>
          </c:dPt>
          <c:dPt>
            <c:idx val="8"/>
            <c:invertIfNegative val="0"/>
            <c:bubble3D val="0"/>
            <c:spPr>
              <a:solidFill>
                <a:srgbClr val="FF6D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A158-4090-B891-65D7BFBCBCE2}"/>
              </c:ext>
            </c:extLst>
          </c:dPt>
          <c:dPt>
            <c:idx val="9"/>
            <c:invertIfNegative val="0"/>
            <c:bubble3D val="0"/>
            <c:spPr>
              <a:solidFill>
                <a:srgbClr val="CC3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A158-4090-B891-65D7BFBCBCE2}"/>
              </c:ext>
            </c:extLst>
          </c:dPt>
          <c:dPt>
            <c:idx val="10"/>
            <c:invertIfNegative val="0"/>
            <c:bubble3D val="0"/>
            <c:spPr>
              <a:solidFill>
                <a:srgbClr val="8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A158-4090-B891-65D7BFBCBCE2}"/>
              </c:ext>
            </c:extLst>
          </c:dPt>
          <c:cat>
            <c:strRef>
              <c:f>'VA (2)'!$U$63</c:f>
              <c:strCache>
                <c:ptCount val="1"/>
                <c:pt idx="0">
                  <c:v>Proportion des fermes</c:v>
                </c:pt>
              </c:strCache>
            </c:strRef>
          </c:cat>
          <c:val>
            <c:numRef>
              <c:f>'VA (2)'!$U$65</c:f>
              <c:numCache>
                <c:formatCode>General</c:formatCode>
                <c:ptCount val="1"/>
                <c:pt idx="0">
                  <c:v>0.1907978285036043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A158-4090-B891-65D7BFBCBCE2}"/>
            </c:ext>
          </c:extLst>
        </c:ser>
        <c:ser>
          <c:idx val="0"/>
          <c:order val="10"/>
          <c:tx>
            <c:strRef>
              <c:f>'VA (2)'!$T$64</c:f>
              <c:strCache>
                <c:ptCount val="1"/>
                <c:pt idx="0">
                  <c:v>E1</c:v>
                </c:pt>
              </c:strCache>
            </c:strRef>
          </c:tx>
          <c:spPr>
            <a:solidFill>
              <a:srgbClr val="5B9BD5">
                <a:lumMod val="5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A158-4090-B891-65D7BFBCBCE2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A158-4090-B891-65D7BFBCBCE2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A158-4090-B891-65D7BFBCBCE2}"/>
              </c:ext>
            </c:extLst>
          </c:dPt>
          <c:dPt>
            <c:idx val="3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A158-4090-B891-65D7BFBCBCE2}"/>
              </c:ext>
            </c:extLst>
          </c:dPt>
          <c:dPt>
            <c:idx val="4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A158-4090-B891-65D7BFBCBCE2}"/>
              </c:ext>
            </c:extLst>
          </c:dPt>
          <c:dPt>
            <c:idx val="5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A158-4090-B891-65D7BFBCBCE2}"/>
              </c:ext>
            </c:extLst>
          </c:dPt>
          <c:dPt>
            <c:idx val="6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A158-4090-B891-65D7BFBCBCE2}"/>
              </c:ext>
            </c:extLst>
          </c:dPt>
          <c:dPt>
            <c:idx val="7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A158-4090-B891-65D7BFBCBCE2}"/>
              </c:ext>
            </c:extLst>
          </c:dPt>
          <c:dPt>
            <c:idx val="8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A158-4090-B891-65D7BFBCBCE2}"/>
              </c:ext>
            </c:extLst>
          </c:dPt>
          <c:dPt>
            <c:idx val="9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A158-4090-B891-65D7BFBCBCE2}"/>
              </c:ext>
            </c:extLst>
          </c:dPt>
          <c:dPt>
            <c:idx val="10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A158-4090-B891-65D7BFBCBCE2}"/>
              </c:ext>
            </c:extLst>
          </c:dPt>
          <c:cat>
            <c:strRef>
              <c:f>'VA (2)'!$U$63</c:f>
              <c:strCache>
                <c:ptCount val="1"/>
                <c:pt idx="0">
                  <c:v>Proportion des fermes</c:v>
                </c:pt>
              </c:strCache>
            </c:strRef>
          </c:cat>
          <c:val>
            <c:numRef>
              <c:f>'VA (2)'!$U$64</c:f>
              <c:numCache>
                <c:formatCode>General</c:formatCode>
                <c:ptCount val="1"/>
                <c:pt idx="0">
                  <c:v>4.9522258649680104E-7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A158-4090-B891-65D7BFBCB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8189952"/>
        <c:axId val="1678179616"/>
      </c:barChart>
      <c:catAx>
        <c:axId val="1678189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8179616"/>
        <c:crosses val="autoZero"/>
        <c:auto val="1"/>
        <c:lblAlgn val="ctr"/>
        <c:lblOffset val="100"/>
        <c:noMultiLvlLbl val="0"/>
      </c:catAx>
      <c:valAx>
        <c:axId val="167817961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1678189952"/>
        <c:crosses val="autoZero"/>
        <c:crossBetween val="between"/>
      </c:valAx>
      <c:spPr>
        <a:ln>
          <a:solidFill>
            <a:sysClr val="window" lastClr="FFFFFF">
              <a:lumMod val="85000"/>
            </a:sysClr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ln>
      <a:solidFill>
        <a:sysClr val="window" lastClr="FFFFFF">
          <a:lumMod val="85000"/>
        </a:sysClr>
      </a:solidFill>
    </a:ln>
  </c:spPr>
  <c:txPr>
    <a:bodyPr/>
    <a:lstStyle/>
    <a:p>
      <a:pPr>
        <a:defRPr/>
      </a:pPr>
      <a:endParaRPr lang="fr-F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559011717730993E-2"/>
          <c:y val="0.10433388995097957"/>
          <c:w val="0.88263867016622921"/>
          <c:h val="0.55385278508634073"/>
        </c:manualLayout>
      </c:layout>
      <c:lineChart>
        <c:grouping val="standard"/>
        <c:varyColors val="0"/>
        <c:ser>
          <c:idx val="0"/>
          <c:order val="0"/>
          <c:tx>
            <c:strRef>
              <c:f>'VA (2)'!$A$160</c:f>
              <c:strCache>
                <c:ptCount val="1"/>
                <c:pt idx="0">
                  <c:v>Demande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'VA (2)'!$A$161:$A$184</c:f>
              <c:numCache>
                <c:formatCode>0.00%</c:formatCode>
                <c:ptCount val="24"/>
                <c:pt idx="0">
                  <c:v>3.8982838700870229E-2</c:v>
                </c:pt>
                <c:pt idx="1">
                  <c:v>3.8982838700870229E-2</c:v>
                </c:pt>
                <c:pt idx="2">
                  <c:v>3.5591028469179845E-2</c:v>
                </c:pt>
                <c:pt idx="3">
                  <c:v>3.5591028469179803E-2</c:v>
                </c:pt>
                <c:pt idx="4">
                  <c:v>4.4660193119885595E-2</c:v>
                </c:pt>
                <c:pt idx="5">
                  <c:v>4.4660193119885595E-2</c:v>
                </c:pt>
                <c:pt idx="6">
                  <c:v>5.3850277155164127E-2</c:v>
                </c:pt>
                <c:pt idx="7">
                  <c:v>5.3850277155164127E-2</c:v>
                </c:pt>
                <c:pt idx="8">
                  <c:v>4.3677472364723816E-2</c:v>
                </c:pt>
                <c:pt idx="9">
                  <c:v>4.3677472364723816E-2</c:v>
                </c:pt>
                <c:pt idx="10">
                  <c:v>4.3472050327349097E-2</c:v>
                </c:pt>
                <c:pt idx="11">
                  <c:v>4.3472050327349097E-2</c:v>
                </c:pt>
                <c:pt idx="12">
                  <c:v>3.9574496685490332E-2</c:v>
                </c:pt>
                <c:pt idx="13">
                  <c:v>3.9574496685490332E-2</c:v>
                </c:pt>
                <c:pt idx="14">
                  <c:v>4.7698316671894912E-2</c:v>
                </c:pt>
                <c:pt idx="15">
                  <c:v>4.7698316671894912E-2</c:v>
                </c:pt>
                <c:pt idx="16">
                  <c:v>3.8260626069481239E-2</c:v>
                </c:pt>
                <c:pt idx="17">
                  <c:v>3.8260626069481239E-2</c:v>
                </c:pt>
                <c:pt idx="18">
                  <c:v>3.772784564662697E-2</c:v>
                </c:pt>
                <c:pt idx="19">
                  <c:v>3.772784564662697E-2</c:v>
                </c:pt>
                <c:pt idx="20">
                  <c:v>3.6022639251788446E-2</c:v>
                </c:pt>
                <c:pt idx="21">
                  <c:v>3.6022639251788446E-2</c:v>
                </c:pt>
                <c:pt idx="22">
                  <c:v>4.048221553754535E-2</c:v>
                </c:pt>
                <c:pt idx="23">
                  <c:v>4.048221553754535E-2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F3-4A98-94A1-24F21CC3C612}"/>
            </c:ext>
          </c:extLst>
        </c:ser>
        <c:ser>
          <c:idx val="1"/>
          <c:order val="1"/>
          <c:tx>
            <c:v>Offre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F7F3-4A98-94A1-24F21CC3C612}"/>
              </c:ext>
            </c:extLst>
          </c:dPt>
          <c:cat>
            <c:strRef>
              <c:f>'VA (2)'!$A$121:$A$144</c:f>
              <c:strCache>
                <c:ptCount val="23"/>
                <c:pt idx="0">
                  <c:v>Janvier</c:v>
                </c:pt>
                <c:pt idx="2">
                  <c:v>Février</c:v>
                </c:pt>
                <c:pt idx="4">
                  <c:v>Mars</c:v>
                </c:pt>
                <c:pt idx="6">
                  <c:v>Avril</c:v>
                </c:pt>
                <c:pt idx="8">
                  <c:v>Mai</c:v>
                </c:pt>
                <c:pt idx="10">
                  <c:v>Juin</c:v>
                </c:pt>
                <c:pt idx="12">
                  <c:v>Juillet</c:v>
                </c:pt>
                <c:pt idx="14">
                  <c:v>Août</c:v>
                </c:pt>
                <c:pt idx="16">
                  <c:v>Septembre</c:v>
                </c:pt>
                <c:pt idx="18">
                  <c:v>Octobre</c:v>
                </c:pt>
                <c:pt idx="20">
                  <c:v>Novembre</c:v>
                </c:pt>
                <c:pt idx="22">
                  <c:v>Décembre</c:v>
                </c:pt>
              </c:strCache>
            </c:strRef>
          </c:cat>
          <c:val>
            <c:numRef>
              <c:f>'VA (2)'!$B$121:$B$144</c:f>
              <c:numCache>
                <c:formatCode>0%</c:formatCode>
                <c:ptCount val="24"/>
                <c:pt idx="0">
                  <c:v>3.2548959001633952E-2</c:v>
                </c:pt>
                <c:pt idx="1">
                  <c:v>3.6163241233205558E-2</c:v>
                </c:pt>
                <c:pt idx="2">
                  <c:v>3.5205830748365689E-2</c:v>
                </c:pt>
                <c:pt idx="3">
                  <c:v>4.463204904146998E-2</c:v>
                </c:pt>
                <c:pt idx="4">
                  <c:v>4.6877294367129174E-2</c:v>
                </c:pt>
                <c:pt idx="5">
                  <c:v>4.8126021723898106E-2</c:v>
                </c:pt>
                <c:pt idx="6">
                  <c:v>4.160393973255376E-2</c:v>
                </c:pt>
                <c:pt idx="7">
                  <c:v>4.0372139164266782E-2</c:v>
                </c:pt>
                <c:pt idx="8">
                  <c:v>4.2047585897432335E-2</c:v>
                </c:pt>
                <c:pt idx="9">
                  <c:v>3.6570309232805291E-2</c:v>
                </c:pt>
                <c:pt idx="10">
                  <c:v>3.4720231773973029E-2</c:v>
                </c:pt>
                <c:pt idx="11">
                  <c:v>3.2591469219367016E-2</c:v>
                </c:pt>
                <c:pt idx="12">
                  <c:v>4.1868393318974316E-2</c:v>
                </c:pt>
                <c:pt idx="13">
                  <c:v>4.2469633595974624E-2</c:v>
                </c:pt>
                <c:pt idx="14">
                  <c:v>4.3104591631204003E-2</c:v>
                </c:pt>
                <c:pt idx="15">
                  <c:v>4.145744871769784E-2</c:v>
                </c:pt>
                <c:pt idx="16">
                  <c:v>4.7360123256184883E-2</c:v>
                </c:pt>
                <c:pt idx="17">
                  <c:v>5.9867251117322044E-2</c:v>
                </c:pt>
                <c:pt idx="18">
                  <c:v>5.9491999604057585E-2</c:v>
                </c:pt>
                <c:pt idx="19">
                  <c:v>5.5018462309398018E-2</c:v>
                </c:pt>
                <c:pt idx="20">
                  <c:v>4.0403989646601572E-2</c:v>
                </c:pt>
                <c:pt idx="21">
                  <c:v>3.5188141874732064E-2</c:v>
                </c:pt>
                <c:pt idx="22">
                  <c:v>3.0349960297174093E-2</c:v>
                </c:pt>
                <c:pt idx="23">
                  <c:v>3.1960933494578361E-2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F3-4A98-94A1-24F21CC3C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8178528"/>
        <c:axId val="1678180160"/>
      </c:lineChart>
      <c:catAx>
        <c:axId val="167817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8180160"/>
        <c:crosses val="autoZero"/>
        <c:auto val="1"/>
        <c:lblAlgn val="ctr"/>
        <c:lblOffset val="100"/>
        <c:noMultiLvlLbl val="0"/>
      </c:catAx>
      <c:valAx>
        <c:axId val="167818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817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Agnelages</a:t>
            </a:r>
          </a:p>
        </c:rich>
      </c:tx>
      <c:layout>
        <c:manualLayout>
          <c:xMode val="edge"/>
          <c:yMode val="edge"/>
          <c:x val="0.33907723109563864"/>
          <c:y val="2.828054298642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442323208175828"/>
          <c:y val="0.20412895927601812"/>
          <c:w val="0.80358551599456141"/>
          <c:h val="0.6999652616952293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Agnelages!$B$1:$O$1</c:f>
              <c:strCache>
                <c:ptCount val="14"/>
                <c:pt idx="0">
                  <c:v>déc </c:v>
                </c:pt>
                <c:pt idx="1">
                  <c:v>janv</c:v>
                </c:pt>
                <c:pt idx="2">
                  <c:v>févr</c:v>
                </c:pt>
                <c:pt idx="3">
                  <c:v>mars</c:v>
                </c:pt>
                <c:pt idx="4">
                  <c:v>avril</c:v>
                </c:pt>
                <c:pt idx="5">
                  <c:v>mai</c:v>
                </c:pt>
                <c:pt idx="6">
                  <c:v>juin</c:v>
                </c:pt>
                <c:pt idx="7">
                  <c:v>juil</c:v>
                </c:pt>
                <c:pt idx="8">
                  <c:v>août</c:v>
                </c:pt>
                <c:pt idx="9">
                  <c:v>sept</c:v>
                </c:pt>
                <c:pt idx="10">
                  <c:v>oct</c:v>
                </c:pt>
                <c:pt idx="11">
                  <c:v>nov</c:v>
                </c:pt>
                <c:pt idx="12">
                  <c:v>déc</c:v>
                </c:pt>
                <c:pt idx="13">
                  <c:v>janv</c:v>
                </c:pt>
              </c:strCache>
            </c:strRef>
          </c:cat>
          <c:val>
            <c:numRef>
              <c:f>Agnelages!$B$3:$O$3</c:f>
              <c:numCache>
                <c:formatCode>0%</c:formatCode>
                <c:ptCount val="14"/>
                <c:pt idx="0">
                  <c:v>0.05</c:v>
                </c:pt>
                <c:pt idx="1">
                  <c:v>0</c:v>
                </c:pt>
                <c:pt idx="2">
                  <c:v>0.15</c:v>
                </c:pt>
                <c:pt idx="3">
                  <c:v>0.35</c:v>
                </c:pt>
                <c:pt idx="4">
                  <c:v>0.05</c:v>
                </c:pt>
                <c:pt idx="5">
                  <c:v>0.01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0.02</c:v>
                </c:pt>
                <c:pt idx="10">
                  <c:v>0.17</c:v>
                </c:pt>
                <c:pt idx="11">
                  <c:v>0.2</c:v>
                </c:pt>
                <c:pt idx="12">
                  <c:v>0.05</c:v>
                </c:pt>
                <c:pt idx="13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036-43AA-B7E1-0A3ABE6D3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1707056"/>
        <c:axId val="1191708720"/>
      </c:lineChart>
      <c:catAx>
        <c:axId val="119170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1708720"/>
        <c:crosses val="autoZero"/>
        <c:auto val="1"/>
        <c:lblAlgn val="ctr"/>
        <c:lblOffset val="100"/>
        <c:noMultiLvlLbl val="0"/>
      </c:catAx>
      <c:valAx>
        <c:axId val="119170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170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/>
              <a:t>Ventes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Ventes!$B$1:$O$1</c:f>
              <c:strCache>
                <c:ptCount val="14"/>
                <c:pt idx="0">
                  <c:v>déc </c:v>
                </c:pt>
                <c:pt idx="1">
                  <c:v>janv</c:v>
                </c:pt>
                <c:pt idx="2">
                  <c:v>févr</c:v>
                </c:pt>
                <c:pt idx="3">
                  <c:v>mars</c:v>
                </c:pt>
                <c:pt idx="4">
                  <c:v>avril</c:v>
                </c:pt>
                <c:pt idx="5">
                  <c:v>mai</c:v>
                </c:pt>
                <c:pt idx="6">
                  <c:v>juin</c:v>
                </c:pt>
                <c:pt idx="7">
                  <c:v>juil</c:v>
                </c:pt>
                <c:pt idx="8">
                  <c:v>août</c:v>
                </c:pt>
                <c:pt idx="9">
                  <c:v>sept</c:v>
                </c:pt>
                <c:pt idx="10">
                  <c:v>oct</c:v>
                </c:pt>
                <c:pt idx="11">
                  <c:v>nov</c:v>
                </c:pt>
                <c:pt idx="12">
                  <c:v>déc</c:v>
                </c:pt>
                <c:pt idx="13">
                  <c:v>janv</c:v>
                </c:pt>
              </c:strCache>
            </c:strRef>
          </c:cat>
          <c:val>
            <c:numRef>
              <c:f>Ventes!$B$3:$O$3</c:f>
              <c:numCache>
                <c:formatCode>0%</c:formatCode>
                <c:ptCount val="14"/>
                <c:pt idx="0">
                  <c:v>7.0000000000000007E-2</c:v>
                </c:pt>
                <c:pt idx="1">
                  <c:v>0.04</c:v>
                </c:pt>
                <c:pt idx="2">
                  <c:v>0.05</c:v>
                </c:pt>
                <c:pt idx="3">
                  <c:v>0.1</c:v>
                </c:pt>
                <c:pt idx="4">
                  <c:v>0.13</c:v>
                </c:pt>
                <c:pt idx="5">
                  <c:v>0.12</c:v>
                </c:pt>
                <c:pt idx="6">
                  <c:v>0.09</c:v>
                </c:pt>
                <c:pt idx="7">
                  <c:v>7.0000000000000007E-2</c:v>
                </c:pt>
                <c:pt idx="8">
                  <c:v>7.0000000000000007E-2</c:v>
                </c:pt>
                <c:pt idx="9">
                  <c:v>0.09</c:v>
                </c:pt>
                <c:pt idx="10">
                  <c:v>0.1</c:v>
                </c:pt>
                <c:pt idx="11">
                  <c:v>0.09</c:v>
                </c:pt>
                <c:pt idx="12">
                  <c:v>7.0000000000000007E-2</c:v>
                </c:pt>
                <c:pt idx="13">
                  <c:v>0.04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888-4E21-BAB7-CDF3A1447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5896624"/>
        <c:axId val="1195897040"/>
      </c:lineChart>
      <c:catAx>
        <c:axId val="119589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5897040"/>
        <c:crosses val="autoZero"/>
        <c:auto val="1"/>
        <c:lblAlgn val="ctr"/>
        <c:lblOffset val="100"/>
        <c:noMultiLvlLbl val="0"/>
      </c:catAx>
      <c:valAx>
        <c:axId val="1195897040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589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0.76262</cdr:x>
      <cdr:y>0.03338</cdr:y>
    </cdr:from>
    <cdr:to>
      <cdr:x>0.84344</cdr:x>
      <cdr:y>0.55086</cdr:y>
    </cdr:to>
    <cdr:sp macro="" textlink="">
      <cdr:nvSpPr>
        <cdr:cNvPr id="2" name="Accolade fermante 1"/>
        <cdr:cNvSpPr/>
      </cdr:nvSpPr>
      <cdr:spPr>
        <a:xfrm xmlns:a="http://schemas.openxmlformats.org/drawingml/2006/main">
          <a:off x="2119011" y="150173"/>
          <a:ext cx="224557" cy="2328100"/>
        </a:xfrm>
        <a:prstGeom xmlns:a="http://schemas.openxmlformats.org/drawingml/2006/main" prst="rightBrac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383F8-3586-4DC1-995F-3D6B59823B4D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84CDF-4549-48D2-AF6E-759685388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4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 userDrawn="1"/>
        </p:nvCxnSpPr>
        <p:spPr>
          <a:xfrm>
            <a:off x="1554687" y="5616984"/>
            <a:ext cx="7649308" cy="2893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60178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0178" y="4052050"/>
            <a:ext cx="6858000" cy="1205753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59C1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2EF0-A4B0-4EE3-9C81-9B37E0770A03}" type="datetime1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" y="665639"/>
            <a:ext cx="1672680" cy="56907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781" y="96966"/>
            <a:ext cx="2742555" cy="11373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527" y="5732647"/>
            <a:ext cx="836703" cy="582072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1798714" y="5723855"/>
            <a:ext cx="52342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Institut de l’Elevage, ITAB, INRAE de Clermont-</a:t>
            </a:r>
            <a:r>
              <a:rPr lang="fr-FR" sz="1100" i="1" kern="1200" dirty="0" err="1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Theix</a:t>
            </a:r>
            <a:r>
              <a:rPr lang="fr-FR" sz="1100" i="1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, FRAB Nouvelle-Aquitaine, </a:t>
            </a:r>
            <a:r>
              <a:rPr lang="fr-FR" sz="1100" i="1" kern="1200" dirty="0" err="1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BioCentre</a:t>
            </a:r>
            <a:r>
              <a:rPr lang="fr-FR" sz="1100" i="1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, CAB des Pays de la Loire, Bio 63, Haute-Loire Bio, Bio 46, CIVAM Bio 09, MRE de PACA, EPLEFPA de Tours-Fondettes, EPLEFPA </a:t>
            </a:r>
            <a:r>
              <a:rPr lang="fr-FR" sz="1100" i="1" kern="1200" dirty="0" err="1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Montoire</a:t>
            </a:r>
            <a:r>
              <a:rPr lang="fr-FR" sz="1100" i="1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, CFPPA St </a:t>
            </a:r>
            <a:r>
              <a:rPr lang="fr-FR" sz="1100" i="1" kern="1200" dirty="0" err="1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Affrique</a:t>
            </a:r>
            <a:r>
              <a:rPr lang="fr-FR" sz="1100" i="1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i="1" kern="1200" dirty="0" err="1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ABioDoc-VetAgro</a:t>
            </a:r>
            <a:r>
              <a:rPr lang="fr-FR" sz="1100" i="1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Sup</a:t>
            </a:r>
            <a:endParaRPr lang="fr-FR" sz="11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302" y="5837828"/>
            <a:ext cx="1279338" cy="4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7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FAD-3488-4AD0-B4A6-4AC4E1B2D45E}" type="datetime1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02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90F0-3D3D-470D-9D62-D1199126B0F9}" type="datetime1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61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59C10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65DD-320A-4C04-BE49-411C78360AD5}" type="datetime1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080" y="96967"/>
            <a:ext cx="1625257" cy="6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4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75F5-D43C-41A8-9F64-416C554A0473}" type="datetime1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080" y="96967"/>
            <a:ext cx="1625257" cy="6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0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F59C10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F59C10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1683-2067-4F30-880B-F24CD18C7D0F}" type="datetime1">
              <a:rPr lang="fr-FR" smtClean="0"/>
              <a:t>07/12/2023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080" y="96967"/>
            <a:ext cx="1625257" cy="6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0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59C1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rgbClr val="F59C10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59C1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>
            <a:lvl1pPr>
              <a:defRPr>
                <a:solidFill>
                  <a:srgbClr val="F59C10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F7A1-69A2-4A67-8B03-B0A85CB87762}" type="datetime1">
              <a:rPr lang="fr-FR" smtClean="0"/>
              <a:t>07/12/2023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080" y="96967"/>
            <a:ext cx="1625257" cy="6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0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E297-3BE1-4EC0-A8DA-DA2EBD4BD7AE}" type="datetime1">
              <a:rPr lang="fr-FR" smtClean="0"/>
              <a:t>07/12/2023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080" y="96967"/>
            <a:ext cx="1625257" cy="6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8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AB98-399A-43C9-BD1E-5C745C00E7E1}" type="datetime1">
              <a:rPr lang="fr-FR" smtClean="0"/>
              <a:t>07/12/2023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080" y="96967"/>
            <a:ext cx="1625257" cy="6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5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>
                <a:solidFill>
                  <a:srgbClr val="F59C10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rgbClr val="F59C10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A189-0A31-4F8F-9D59-E1DEC48E2F35}" type="datetime1">
              <a:rPr lang="fr-FR" smtClean="0"/>
              <a:t>07/12/2023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080" y="96967"/>
            <a:ext cx="1625257" cy="6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8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rgbClr val="F59C10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CF8E-FE3A-406C-92D7-10D0E9F949EB}" type="datetime1">
              <a:rPr lang="fr-FR" smtClean="0"/>
              <a:t>07/12/2023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080" y="96967"/>
            <a:ext cx="1625257" cy="6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3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596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0" y="-53070"/>
            <a:ext cx="3028950" cy="1756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79899" y="6356355"/>
            <a:ext cx="9294920" cy="5771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087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82640-8617-42FB-8BDB-D3CD97662C24}" type="datetime1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0876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68935" y="65087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BC2CD-6D96-4D13-A6A8-991E07B200B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84095" y="271097"/>
            <a:ext cx="7649308" cy="2893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flipV="1">
            <a:off x="-190315" y="-79899"/>
            <a:ext cx="5792125" cy="445025"/>
          </a:xfrm>
          <a:prstGeom prst="line">
            <a:avLst/>
          </a:prstGeom>
          <a:ln w="825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 userDrawn="1"/>
        </p:nvCxnSpPr>
        <p:spPr>
          <a:xfrm flipV="1">
            <a:off x="-111967" y="-53070"/>
            <a:ext cx="2308320" cy="712691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34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B050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F59C1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3300" dirty="0"/>
              <a:t>Etaler la production en agneaux bio : localement ou via la complémentarité entre bassins ?</a:t>
            </a:r>
            <a:br>
              <a:rPr lang="fr-FR" sz="2800" dirty="0"/>
            </a:br>
            <a:endParaRPr lang="fr-FR" sz="1600" dirty="0">
              <a:solidFill>
                <a:srgbClr val="F59C10"/>
              </a:solidFill>
              <a:ea typeface="+mn-ea"/>
              <a:cs typeface="+mn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0179" y="4052050"/>
            <a:ext cx="7031273" cy="694123"/>
          </a:xfrm>
        </p:spPr>
        <p:txBody>
          <a:bodyPr>
            <a:normAutofit fontScale="92500"/>
          </a:bodyPr>
          <a:lstStyle/>
          <a:p>
            <a:pPr algn="l"/>
            <a:r>
              <a:rPr lang="fr-FR" sz="2000" b="1" dirty="0"/>
              <a:t>Vincent Bellet (Idele), Marc Benoit (INRAE), Marie Miquel (Idele), Philippe Desmaison (Bio NA), Candice Vionnet (MRE PACA)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1</a:t>
            </a:fld>
            <a:endParaRPr lang="fr-FR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94E2E37-C39F-5757-52AF-DC981278D7E6}"/>
              </a:ext>
            </a:extLst>
          </p:cNvPr>
          <p:cNvSpPr txBox="1">
            <a:spLocks/>
          </p:cNvSpPr>
          <p:nvPr/>
        </p:nvSpPr>
        <p:spPr>
          <a:xfrm>
            <a:off x="1928690" y="4865615"/>
            <a:ext cx="6527414" cy="305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F59C1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bg2">
                    <a:lumMod val="50000"/>
                  </a:schemeClr>
                </a:solidFill>
              </a:rPr>
              <a:t>Rencontres Recherches Ruminants - 7 &amp; 8 décembre 2022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3BED063-DBFD-0770-CA19-9D0BF2366D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509" y="113162"/>
            <a:ext cx="1662477" cy="10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7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Quel compromis entre adéquation offre-demande et durabilité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10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505" y="1726986"/>
            <a:ext cx="2355415" cy="17912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44" y="1726985"/>
            <a:ext cx="2350787" cy="1791243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2087703" y="3579450"/>
            <a:ext cx="1187312" cy="1152755"/>
          </a:xfrm>
          <a:prstGeom prst="rightArrow">
            <a:avLst>
              <a:gd name="adj1" fmla="val 73711"/>
              <a:gd name="adj2" fmla="val 24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Libération de la contrainte du déficit calendaire</a:t>
            </a:r>
          </a:p>
        </p:txBody>
      </p:sp>
      <p:sp>
        <p:nvSpPr>
          <p:cNvPr id="9" name="Rectangle 8"/>
          <p:cNvSpPr/>
          <p:nvPr/>
        </p:nvSpPr>
        <p:spPr>
          <a:xfrm>
            <a:off x="719418" y="3733152"/>
            <a:ext cx="1122396" cy="715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rgbClr val="004494"/>
                </a:solidFill>
              </a:rPr>
              <a:t>O/D : - 23 %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0903" y="3687967"/>
            <a:ext cx="986712" cy="715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rgbClr val="004494"/>
                </a:solidFill>
              </a:rPr>
              <a:t>O/D : - 40%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04717" y="4793426"/>
            <a:ext cx="1924439" cy="507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latin typeface="Arial" panose="020B0604020202020204" pitchFamily="34" charset="0"/>
                <a:cs typeface="Arial" panose="020B0604020202020204" pitchFamily="34" charset="0"/>
              </a:rPr>
              <a:t>Ensemble des systèmes mobilisés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823855" y="4776193"/>
            <a:ext cx="192443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latin typeface="Arial" panose="020B0604020202020204" pitchFamily="34" charset="0"/>
                <a:cs typeface="Arial" panose="020B0604020202020204" pitchFamily="34" charset="0"/>
              </a:rPr>
              <a:t>Moitié des systèmes mobilisés, avec une prédominance des agneaux d’herbe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F45916F2-D903-41E9-BF73-4C0BE7FC4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642" y="3682701"/>
            <a:ext cx="4425358" cy="179124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solidFill>
                  <a:schemeClr val="accent6"/>
                </a:solidFill>
              </a:rPr>
              <a:t>Impact global d’une réduction de la contrainte sur le déficit autour de Pâques : </a:t>
            </a:r>
          </a:p>
          <a:p>
            <a:pPr lvl="1"/>
            <a:r>
              <a:rPr lang="fr-FR" sz="1500" dirty="0"/>
              <a:t>Revenu/UTH : + 51%</a:t>
            </a:r>
          </a:p>
          <a:p>
            <a:pPr lvl="1"/>
            <a:r>
              <a:rPr lang="fr-FR" sz="1500" dirty="0"/>
              <a:t>Concurrence alimentaire (« </a:t>
            </a:r>
            <a:r>
              <a:rPr lang="fr-FR" sz="1500" dirty="0" err="1"/>
              <a:t>feed-food</a:t>
            </a:r>
            <a:r>
              <a:rPr lang="fr-FR" sz="1500" dirty="0"/>
              <a:t> ») : - 14%</a:t>
            </a:r>
          </a:p>
          <a:p>
            <a:pPr lvl="1"/>
            <a:r>
              <a:rPr lang="fr-FR" sz="1500" dirty="0"/>
              <a:t>Emissions de GES/kg carcasse : - 15%</a:t>
            </a:r>
          </a:p>
          <a:p>
            <a:pPr lvl="1"/>
            <a:r>
              <a:rPr lang="fr-FR" sz="1500" dirty="0"/>
              <a:t>Consommation d’énergie/kg carcasse : - 6%</a:t>
            </a:r>
          </a:p>
        </p:txBody>
      </p:sp>
      <p:sp>
        <p:nvSpPr>
          <p:cNvPr id="14" name="Ellipse 13"/>
          <p:cNvSpPr/>
          <p:nvPr/>
        </p:nvSpPr>
        <p:spPr>
          <a:xfrm rot="1558639">
            <a:off x="884790" y="2219741"/>
            <a:ext cx="399515" cy="122329"/>
          </a:xfrm>
          <a:prstGeom prst="ellipse">
            <a:avLst/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/>
          </a:p>
        </p:txBody>
      </p:sp>
      <p:sp>
        <p:nvSpPr>
          <p:cNvPr id="17" name="Ellipse 16"/>
          <p:cNvSpPr/>
          <p:nvPr/>
        </p:nvSpPr>
        <p:spPr>
          <a:xfrm rot="2656586">
            <a:off x="3519863" y="2317509"/>
            <a:ext cx="532420" cy="447653"/>
          </a:xfrm>
          <a:prstGeom prst="ellipse">
            <a:avLst/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/>
          </a:p>
        </p:txBody>
      </p:sp>
    </p:spTree>
    <p:extLst>
      <p:ext uri="{BB962C8B-B14F-4D97-AF65-F5344CB8AC3E}">
        <p14:creationId xmlns:p14="http://schemas.microsoft.com/office/powerpoint/2010/main" val="14983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5" grpId="0" animBg="1"/>
      <p:bldP spid="16" grpId="0" build="p"/>
      <p:bldP spid="14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C34BD-68A4-3E3B-3906-26CFBE65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Développer la production d’agneau bio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3DDE2F-1334-F53E-B779-439974B04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/>
              <a:t>Un problème d’adéquation offre-demande</a:t>
            </a:r>
          </a:p>
          <a:p>
            <a:pPr lvl="1"/>
            <a:r>
              <a:rPr lang="fr-FR" sz="2000" dirty="0"/>
              <a:t>Offre très saisonnée dans les bassins de production</a:t>
            </a:r>
          </a:p>
          <a:p>
            <a:pPr lvl="1"/>
            <a:r>
              <a:rPr lang="fr-FR" sz="2000" dirty="0"/>
              <a:t>Demande marquée de viande d’agneau lors des fêtes religieuses</a:t>
            </a:r>
          </a:p>
          <a:p>
            <a:pPr lvl="1"/>
            <a:r>
              <a:rPr lang="fr-FR" sz="2000" dirty="0"/>
              <a:t>Des « fuites » vers le conventionnel</a:t>
            </a:r>
          </a:p>
          <a:p>
            <a:r>
              <a:rPr lang="fr-FR" sz="2800" b="1" dirty="0"/>
              <a:t>Différentes possibilités pour y répondre</a:t>
            </a:r>
          </a:p>
          <a:p>
            <a:pPr lvl="1"/>
            <a:r>
              <a:rPr lang="fr-FR" sz="2000" b="1" dirty="0"/>
              <a:t>Éduquer le consommateur</a:t>
            </a:r>
          </a:p>
          <a:p>
            <a:pPr lvl="2"/>
            <a:r>
              <a:rPr lang="fr-FR" sz="2000" dirty="0"/>
              <a:t>Ex : campagne « Agneau d’automne » (Com. Bio </a:t>
            </a:r>
            <a:r>
              <a:rPr lang="fr-FR" sz="2000" dirty="0" err="1"/>
              <a:t>Interbev</a:t>
            </a:r>
            <a:r>
              <a:rPr lang="fr-FR" sz="2000" dirty="0"/>
              <a:t>)</a:t>
            </a:r>
          </a:p>
          <a:p>
            <a:pPr lvl="1"/>
            <a:r>
              <a:rPr lang="fr-FR" sz="2000" b="1" dirty="0"/>
              <a:t>Jouer sur la complémentarité entre bassins</a:t>
            </a:r>
          </a:p>
          <a:p>
            <a:pPr lvl="1"/>
            <a:r>
              <a:rPr lang="fr-FR" sz="2000" b="1" dirty="0"/>
              <a:t>Étaler davantage la production localement</a:t>
            </a:r>
          </a:p>
          <a:p>
            <a:pPr lvl="1"/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CC78CE-19D3-CF9D-6C1B-A694E626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88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fr-FR" sz="1500" dirty="0"/>
            </a:br>
            <a:br>
              <a:rPr lang="fr-FR" sz="1500" dirty="0"/>
            </a:br>
            <a:r>
              <a:rPr lang="fr-FR" sz="3200" dirty="0"/>
              <a:t>Complémentarités entre bassins</a:t>
            </a:r>
            <a:br>
              <a:rPr lang="fr-FR" sz="3200" dirty="0"/>
            </a:br>
            <a:r>
              <a:rPr lang="fr-FR" sz="1800" dirty="0"/>
              <a:t>ex : la meilleure adéquation offre-demande possible en combinant 11 systèmes</a:t>
            </a:r>
            <a:endParaRPr lang="fr-FR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4421-225A-4E2E-BC08-33E1DFEA22BB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6" name="Graphique 5"/>
          <p:cNvGraphicFramePr/>
          <p:nvPr/>
        </p:nvGraphicFramePr>
        <p:xfrm>
          <a:off x="1498954" y="2301028"/>
          <a:ext cx="1591282" cy="268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3779049" y="2100494"/>
            <a:ext cx="3116559" cy="2678679"/>
            <a:chOff x="5231765" y="2477135"/>
            <a:chExt cx="3924300" cy="2485390"/>
          </a:xfrm>
        </p:grpSpPr>
        <p:graphicFrame>
          <p:nvGraphicFramePr>
            <p:cNvPr id="8" name="Graphique 7"/>
            <p:cNvGraphicFramePr/>
            <p:nvPr>
              <p:extLst>
                <p:ext uri="{D42A27DB-BD31-4B8C-83A1-F6EECF244321}">
                  <p14:modId xmlns:p14="http://schemas.microsoft.com/office/powerpoint/2010/main" val="4245546799"/>
                </p:ext>
              </p:extLst>
            </p:nvPr>
          </p:nvGraphicFramePr>
          <p:xfrm>
            <a:off x="5231765" y="2477135"/>
            <a:ext cx="3924300" cy="24853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9" name="Groupe 8"/>
            <p:cNvGrpSpPr/>
            <p:nvPr/>
          </p:nvGrpSpPr>
          <p:grpSpPr>
            <a:xfrm>
              <a:off x="6565507" y="3049150"/>
              <a:ext cx="336551" cy="261620"/>
              <a:chOff x="-18808" y="-34590"/>
              <a:chExt cx="336551" cy="273050"/>
            </a:xfrm>
          </p:grpSpPr>
          <p:cxnSp>
            <p:nvCxnSpPr>
              <p:cNvPr id="13" name="Connecteur droit avec flèche 12"/>
              <p:cNvCxnSpPr/>
              <p:nvPr/>
            </p:nvCxnSpPr>
            <p:spPr>
              <a:xfrm>
                <a:off x="36039" y="-34590"/>
                <a:ext cx="0" cy="27305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14" name="Rectangle 13"/>
              <p:cNvSpPr/>
              <p:nvPr/>
            </p:nvSpPr>
            <p:spPr>
              <a:xfrm>
                <a:off x="-18808" y="19050"/>
                <a:ext cx="336551" cy="17145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514350">
                  <a:lnSpc>
                    <a:spcPct val="107000"/>
                  </a:lnSpc>
                  <a:spcAft>
                    <a:spcPts val="450"/>
                  </a:spcAft>
                  <a:defRPr/>
                </a:pPr>
                <a:r>
                  <a:rPr lang="fr-FR" sz="788" b="1" kern="0" dirty="0">
                    <a:solidFill>
                      <a:srgbClr val="538135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-25%</a:t>
                </a:r>
                <a:endParaRPr lang="fr-FR" sz="788" b="1" kern="0" dirty="0">
                  <a:solidFill>
                    <a:sysClr val="window" lastClr="FFFFFF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8157293" y="2903491"/>
              <a:ext cx="336550" cy="484131"/>
              <a:chOff x="111843" y="-35107"/>
              <a:chExt cx="336550" cy="289134"/>
            </a:xfrm>
            <a:noFill/>
          </p:grpSpPr>
          <p:cxnSp>
            <p:nvCxnSpPr>
              <p:cNvPr id="11" name="Connecteur droit avec flèche 10"/>
              <p:cNvCxnSpPr/>
              <p:nvPr/>
            </p:nvCxnSpPr>
            <p:spPr>
              <a:xfrm>
                <a:off x="132971" y="-35107"/>
                <a:ext cx="0" cy="273050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ED7D31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12" name="Rectangle 11"/>
              <p:cNvSpPr/>
              <p:nvPr/>
            </p:nvSpPr>
            <p:spPr>
              <a:xfrm>
                <a:off x="111843" y="82577"/>
                <a:ext cx="336550" cy="17145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514350">
                  <a:lnSpc>
                    <a:spcPct val="107000"/>
                  </a:lnSpc>
                  <a:spcAft>
                    <a:spcPts val="450"/>
                  </a:spcAft>
                  <a:defRPr/>
                </a:pPr>
                <a:r>
                  <a:rPr lang="fr-FR" sz="788" b="1" kern="0" dirty="0">
                    <a:solidFill>
                      <a:srgbClr val="ED7D31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+58%</a:t>
                </a:r>
                <a:endParaRPr lang="fr-FR" sz="788" b="1" kern="0" dirty="0">
                  <a:solidFill>
                    <a:sysClr val="window" lastClr="FFFFFF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Accolade fermante 14"/>
          <p:cNvSpPr/>
          <p:nvPr/>
        </p:nvSpPr>
        <p:spPr>
          <a:xfrm>
            <a:off x="2724548" y="3868342"/>
            <a:ext cx="90347" cy="972022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619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947851" y="2906678"/>
            <a:ext cx="696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Nord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932006" y="4152552"/>
            <a:ext cx="607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Sud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38388" y="2498911"/>
            <a:ext cx="380232" cy="2456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13" dirty="0"/>
              <a:t>E1</a:t>
            </a:r>
          </a:p>
          <a:p>
            <a:endParaRPr lang="fr-FR" sz="1575" dirty="0"/>
          </a:p>
          <a:p>
            <a:r>
              <a:rPr lang="fr-FR" sz="1013" dirty="0"/>
              <a:t>E2</a:t>
            </a:r>
          </a:p>
          <a:p>
            <a:endParaRPr lang="fr-FR" sz="1013" dirty="0"/>
          </a:p>
          <a:p>
            <a:r>
              <a:rPr lang="fr-FR" sz="1013" dirty="0"/>
              <a:t>E3</a:t>
            </a:r>
          </a:p>
          <a:p>
            <a:endParaRPr lang="fr-FR" sz="675" dirty="0"/>
          </a:p>
          <a:p>
            <a:r>
              <a:rPr lang="fr-FR" sz="1013" dirty="0"/>
              <a:t>E4</a:t>
            </a:r>
          </a:p>
          <a:p>
            <a:r>
              <a:rPr lang="fr-FR" sz="1013" dirty="0"/>
              <a:t>E5</a:t>
            </a:r>
          </a:p>
          <a:p>
            <a:r>
              <a:rPr lang="fr-FR" sz="1013" dirty="0"/>
              <a:t>E6</a:t>
            </a:r>
          </a:p>
          <a:p>
            <a:endParaRPr lang="fr-FR" sz="675" dirty="0"/>
          </a:p>
          <a:p>
            <a:r>
              <a:rPr lang="fr-FR" sz="1013" dirty="0"/>
              <a:t>E7</a:t>
            </a:r>
          </a:p>
          <a:p>
            <a:endParaRPr lang="fr-FR" sz="281" dirty="0"/>
          </a:p>
          <a:p>
            <a:r>
              <a:rPr lang="fr-FR" sz="1013" dirty="0"/>
              <a:t>E8</a:t>
            </a:r>
          </a:p>
          <a:p>
            <a:r>
              <a:rPr lang="fr-FR" sz="1013" dirty="0"/>
              <a:t>E9</a:t>
            </a:r>
          </a:p>
          <a:p>
            <a:r>
              <a:rPr lang="fr-FR" sz="1013" dirty="0"/>
              <a:t>E10</a:t>
            </a:r>
          </a:p>
          <a:p>
            <a:r>
              <a:rPr lang="fr-FR" sz="1013" dirty="0"/>
              <a:t>E11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559247" y="2025873"/>
            <a:ext cx="1999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% des fermes </a:t>
            </a:r>
            <a:r>
              <a:rPr lang="fr-FR" sz="1050" b="1" dirty="0"/>
              <a:t>(kg </a:t>
            </a:r>
            <a:r>
              <a:rPr lang="fr-FR" sz="1050" b="1" dirty="0" err="1"/>
              <a:t>carc</a:t>
            </a:r>
            <a:r>
              <a:rPr lang="fr-FR" sz="1050" b="1" dirty="0"/>
              <a:t>. fournis)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664059" y="5137724"/>
            <a:ext cx="4756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NB : si l’on disposait de 30-40 fermes au lieu de 11 </a:t>
            </a:r>
            <a:r>
              <a:rPr lang="fr-FR" sz="1200" i="1" dirty="0">
                <a:sym typeface="Wingdings" panose="05000000000000000000" pitchFamily="2" charset="2"/>
              </a:rPr>
              <a:t> meilleur ajustement</a:t>
            </a:r>
            <a:endParaRPr lang="fr-FR" sz="1200" i="1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604" y="5062422"/>
            <a:ext cx="764540" cy="2687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02314" y="2138141"/>
            <a:ext cx="709858" cy="2847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D00FBB-C2C9-506E-C7CD-98EE21FF1D7B}"/>
              </a:ext>
            </a:extLst>
          </p:cNvPr>
          <p:cNvSpPr txBox="1"/>
          <p:nvPr/>
        </p:nvSpPr>
        <p:spPr>
          <a:xfrm>
            <a:off x="964634" y="5614432"/>
            <a:ext cx="703300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Utilisation du modèle </a:t>
            </a:r>
            <a:r>
              <a:rPr lang="fr-FR" dirty="0" err="1"/>
              <a:t>Combin’OV</a:t>
            </a:r>
            <a:r>
              <a:rPr lang="fr-FR" dirty="0"/>
              <a:t> (INRAE) avec 11 fermes ou cas-types</a:t>
            </a:r>
          </a:p>
        </p:txBody>
      </p:sp>
    </p:spTree>
    <p:extLst>
      <p:ext uri="{BB962C8B-B14F-4D97-AF65-F5344CB8AC3E}">
        <p14:creationId xmlns:p14="http://schemas.microsoft.com/office/powerpoint/2010/main" val="40710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3F6637-8E6E-6F1F-464B-B98157C9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Étaler la production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B33BFB-B88C-304C-EECD-7C97D274B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Décaler/fractionner les périodes d’agnelage</a:t>
            </a:r>
          </a:p>
          <a:p>
            <a:pPr lvl="1"/>
            <a:r>
              <a:rPr lang="fr-FR" sz="2000" dirty="0"/>
              <a:t>Avance de saison ou contre-saison en bassin herbager</a:t>
            </a:r>
          </a:p>
          <a:p>
            <a:pPr lvl="1"/>
            <a:r>
              <a:rPr lang="fr-FR" sz="2000" dirty="0"/>
              <a:t>Agnelages plus tardifs en bassin rustique</a:t>
            </a:r>
          </a:p>
          <a:p>
            <a:r>
              <a:rPr lang="fr-FR" sz="2800" b="1" dirty="0"/>
              <a:t>Reporter la vente des agneaux</a:t>
            </a:r>
          </a:p>
          <a:p>
            <a:pPr lvl="1"/>
            <a:r>
              <a:rPr lang="fr-FR" sz="2100" dirty="0"/>
              <a:t>Les agneaux plus vieux moins appréciés par l’aval</a:t>
            </a:r>
          </a:p>
          <a:p>
            <a:pPr lvl="1"/>
            <a:r>
              <a:rPr lang="fr-FR" sz="2100" dirty="0"/>
              <a:t>La solution la plus économique</a:t>
            </a:r>
          </a:p>
          <a:p>
            <a:pPr lvl="1"/>
            <a:r>
              <a:rPr lang="fr-FR" sz="2100" dirty="0"/>
              <a:t>2 exemples :</a:t>
            </a:r>
          </a:p>
          <a:p>
            <a:pPr lvl="2"/>
            <a:r>
              <a:rPr lang="fr-FR" sz="2000" b="1" dirty="0"/>
              <a:t>Bassin herbager (79)</a:t>
            </a:r>
          </a:p>
          <a:p>
            <a:pPr lvl="2"/>
            <a:r>
              <a:rPr lang="fr-FR" sz="2000" b="1" dirty="0"/>
              <a:t>Bassin rustique (05</a:t>
            </a:r>
            <a:r>
              <a:rPr lang="fr-FR" sz="1800" b="1" dirty="0"/>
              <a:t>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42EC04-9399-C8FC-6B7D-8DE334B8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8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39378" y="3708004"/>
            <a:ext cx="4199724" cy="258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F59C1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170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9347" y="639037"/>
            <a:ext cx="4199724" cy="134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F59C1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700" dirty="0">
              <a:sym typeface="Symbol" panose="05050102010706020507" pitchFamily="18" charset="2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300294" y="267425"/>
            <a:ext cx="6040074" cy="817847"/>
          </a:xfrm>
        </p:spPr>
        <p:txBody>
          <a:bodyPr>
            <a:noAutofit/>
          </a:bodyPr>
          <a:lstStyle/>
          <a:p>
            <a:r>
              <a:rPr lang="fr-FR" sz="3200" dirty="0"/>
              <a:t>Report des agneaux et 0 concentré </a:t>
            </a:r>
            <a:br>
              <a:rPr lang="fr-FR" sz="3200" dirty="0"/>
            </a:br>
            <a:r>
              <a:rPr lang="fr-FR" sz="3200" dirty="0"/>
              <a:t>en Deux-Sèvres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789A02F0-AC9B-E497-96B8-0EC23234C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69" y="1085268"/>
            <a:ext cx="8297236" cy="5091694"/>
          </a:xfrm>
        </p:spPr>
        <p:txBody>
          <a:bodyPr>
            <a:normAutofit/>
          </a:bodyPr>
          <a:lstStyle/>
          <a:p>
            <a:r>
              <a:rPr lang="fr-FR" sz="2400" b="1" dirty="0"/>
              <a:t>Système</a:t>
            </a:r>
          </a:p>
          <a:p>
            <a:pPr lvl="1"/>
            <a:r>
              <a:rPr lang="fr-FR" sz="2000" dirty="0">
                <a:sym typeface="Symbol" panose="05050102010706020507" pitchFamily="18" charset="2"/>
              </a:rPr>
              <a:t>Tout herbe, 5 brebis/ha SFP</a:t>
            </a:r>
          </a:p>
          <a:p>
            <a:pPr lvl="1"/>
            <a:r>
              <a:rPr lang="fr-FR" sz="2000" dirty="0">
                <a:sym typeface="Symbol" panose="05050102010706020507" pitchFamily="18" charset="2"/>
              </a:rPr>
              <a:t>335 brebis Vendéennes x Charmoise </a:t>
            </a:r>
          </a:p>
          <a:p>
            <a:pPr lvl="1"/>
            <a:r>
              <a:rPr lang="fr-FR" sz="2000" dirty="0">
                <a:sym typeface="Symbol" panose="05050102010706020507" pitchFamily="18" charset="2"/>
              </a:rPr>
              <a:t>+ 18 VA et pondeuses</a:t>
            </a:r>
          </a:p>
          <a:p>
            <a:pPr lvl="1"/>
            <a:r>
              <a:rPr lang="fr-FR" sz="2000" dirty="0">
                <a:sym typeface="Symbol" panose="05050102010706020507" pitchFamily="18" charset="2"/>
              </a:rPr>
              <a:t>Agnelage en fin d’hiver</a:t>
            </a:r>
          </a:p>
          <a:p>
            <a:pPr lvl="1"/>
            <a:r>
              <a:rPr lang="fr-FR" sz="2000" dirty="0">
                <a:sym typeface="Symbol" panose="05050102010706020507" pitchFamily="18" charset="2"/>
              </a:rPr>
              <a:t>Achat du renouvellement</a:t>
            </a:r>
          </a:p>
          <a:p>
            <a:pPr lvl="1"/>
            <a:r>
              <a:rPr lang="fr-FR" sz="2000" dirty="0">
                <a:sym typeface="Symbol" panose="05050102010706020507" pitchFamily="18" charset="2"/>
              </a:rPr>
              <a:t> 185 kg MS stockés / brebis (pâturage hivernal)</a:t>
            </a:r>
          </a:p>
          <a:p>
            <a:pPr lvl="1"/>
            <a:r>
              <a:rPr lang="fr-FR" sz="2000" dirty="0">
                <a:sym typeface="Symbol" panose="05050102010706020507" pitchFamily="18" charset="2"/>
              </a:rPr>
              <a:t>Forte part d’enrubanné (agnelage, agneaux si trop sec)</a:t>
            </a:r>
          </a:p>
          <a:p>
            <a:pPr lvl="1"/>
            <a:r>
              <a:rPr lang="fr-FR" sz="2000" dirty="0">
                <a:sym typeface="Symbol" panose="05050102010706020507" pitchFamily="18" charset="2"/>
              </a:rPr>
              <a:t>Sorgho fourrager </a:t>
            </a:r>
            <a:r>
              <a:rPr lang="fr-FR" sz="2000" dirty="0" err="1">
                <a:sym typeface="Symbol" panose="05050102010706020507" pitchFamily="18" charset="2"/>
              </a:rPr>
              <a:t>multicoupe</a:t>
            </a:r>
            <a:r>
              <a:rPr lang="fr-FR" sz="2000" dirty="0">
                <a:sym typeface="Symbol" panose="05050102010706020507" pitchFamily="18" charset="2"/>
              </a:rPr>
              <a:t> (sec été, renouvellement prairial)</a:t>
            </a:r>
          </a:p>
          <a:p>
            <a:r>
              <a:rPr lang="fr-FR" sz="2400" b="1" dirty="0"/>
              <a:t>Engraissement des agneaux</a:t>
            </a:r>
          </a:p>
          <a:p>
            <a:pPr lvl="1"/>
            <a:r>
              <a:rPr lang="fr-FR" sz="2000" b="1" dirty="0"/>
              <a:t>Castration </a:t>
            </a:r>
            <a:r>
              <a:rPr lang="fr-FR" sz="2000" dirty="0"/>
              <a:t>à la naissance (anneau gomme)</a:t>
            </a:r>
          </a:p>
          <a:p>
            <a:pPr lvl="1"/>
            <a:r>
              <a:rPr lang="fr-FR" sz="2000" b="1" dirty="0"/>
              <a:t>Prairies multi-espèces </a:t>
            </a:r>
            <a:r>
              <a:rPr lang="fr-FR" sz="2000" dirty="0"/>
              <a:t>: chicorée +++ légumineuses ++ plantain lancéolé</a:t>
            </a:r>
          </a:p>
          <a:p>
            <a:pPr lvl="1"/>
            <a:r>
              <a:rPr lang="fr-FR" sz="2000" b="1" dirty="0">
                <a:sym typeface="Symbol" panose="05050102010706020507" pitchFamily="18" charset="2"/>
              </a:rPr>
              <a:t>Si été sec et chaud, distribution enrubanné </a:t>
            </a:r>
          </a:p>
          <a:p>
            <a:pPr lvl="2"/>
            <a:r>
              <a:rPr lang="fr-FR" sz="1800" dirty="0">
                <a:sym typeface="Symbol" panose="05050102010706020507" pitchFamily="18" charset="2"/>
              </a:rPr>
              <a:t>maintien état et croissance plancher après sevrage</a:t>
            </a:r>
          </a:p>
          <a:p>
            <a:pPr lvl="1"/>
            <a:r>
              <a:rPr lang="fr-FR" sz="2000" dirty="0">
                <a:sym typeface="Wingdings" panose="05000000000000000000" pitchFamily="2" charset="2"/>
              </a:rPr>
              <a:t>Durée d’engraissement </a:t>
            </a:r>
            <a:r>
              <a:rPr lang="fr-FR" sz="2000" b="1" dirty="0">
                <a:sym typeface="Wingdings" panose="05000000000000000000" pitchFamily="2" charset="2"/>
              </a:rPr>
              <a:t>jusqu’à 12 mois</a:t>
            </a:r>
          </a:p>
          <a:p>
            <a:pPr lvl="1"/>
            <a:endParaRPr lang="fr-FR" dirty="0"/>
          </a:p>
        </p:txBody>
      </p:sp>
      <p:pic>
        <p:nvPicPr>
          <p:cNvPr id="13" name="Image 12" descr="Une image contenant herbe, extérieur, ciel, champ&#10;&#10;Description générée automatiquement">
            <a:extLst>
              <a:ext uri="{FF2B5EF4-FFF2-40B4-BE49-F238E27FC236}">
                <a16:creationId xmlns:a16="http://schemas.microsoft.com/office/drawing/2014/main" id="{77484E4B-46FB-DF73-62B7-0D7F31B48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4933" y="722897"/>
            <a:ext cx="4224923" cy="235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5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6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39378" y="3708004"/>
            <a:ext cx="4199724" cy="258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F59C1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170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9347" y="639037"/>
            <a:ext cx="4199724" cy="134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F59C1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700" dirty="0">
              <a:sym typeface="Symbol" panose="05050102010706020507" pitchFamily="18" charset="2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300294" y="267425"/>
            <a:ext cx="6040074" cy="817847"/>
          </a:xfrm>
        </p:spPr>
        <p:txBody>
          <a:bodyPr>
            <a:noAutofit/>
          </a:bodyPr>
          <a:lstStyle/>
          <a:p>
            <a:r>
              <a:rPr lang="fr-FR" sz="3200" dirty="0"/>
              <a:t>Report des agneaux et 0 concentré </a:t>
            </a:r>
            <a:br>
              <a:rPr lang="fr-FR" sz="3200" dirty="0"/>
            </a:br>
            <a:r>
              <a:rPr lang="fr-FR" sz="3200" dirty="0"/>
              <a:t>en Deux-Sèvres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789A02F0-AC9B-E497-96B8-0EC23234C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32" y="1257897"/>
            <a:ext cx="4262131" cy="433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Des agneaux de plus de 10 mois</a:t>
            </a:r>
          </a:p>
          <a:p>
            <a:pPr lvl="1"/>
            <a:endParaRPr lang="fr-FR" dirty="0"/>
          </a:p>
        </p:txBody>
      </p:sp>
      <p:sp>
        <p:nvSpPr>
          <p:cNvPr id="3" name="Espace réservé du contenu 9">
            <a:extLst>
              <a:ext uri="{FF2B5EF4-FFF2-40B4-BE49-F238E27FC236}">
                <a16:creationId xmlns:a16="http://schemas.microsoft.com/office/drawing/2014/main" id="{601518AE-75C5-D99C-60D2-FF63257A7F8D}"/>
              </a:ext>
            </a:extLst>
          </p:cNvPr>
          <p:cNvSpPr txBox="1">
            <a:spLocks/>
          </p:cNvSpPr>
          <p:nvPr/>
        </p:nvSpPr>
        <p:spPr>
          <a:xfrm>
            <a:off x="4694253" y="1249052"/>
            <a:ext cx="4549364" cy="433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F59C1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/>
              <a:t>Un système très sensible à la sécheresse</a:t>
            </a: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B2D54B0-0602-BE06-EF8C-E48547621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1712831"/>
            <a:ext cx="4584589" cy="27556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49A650D-489F-7ECB-20F9-3671C02AD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4" y="1707742"/>
            <a:ext cx="4584589" cy="2755631"/>
          </a:xfrm>
          <a:prstGeom prst="rect">
            <a:avLst/>
          </a:prstGeom>
        </p:spPr>
      </p:pic>
      <p:pic>
        <p:nvPicPr>
          <p:cNvPr id="14" name="Image 13" descr="Une image contenant herbe, extérieur, ciel, champ&#10;&#10;Description générée automatiquement">
            <a:extLst>
              <a:ext uri="{FF2B5EF4-FFF2-40B4-BE49-F238E27FC236}">
                <a16:creationId xmlns:a16="http://schemas.microsoft.com/office/drawing/2014/main" id="{1E08F047-C726-5529-29FE-E440DF3FB6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12626"/>
            <a:ext cx="9144000" cy="208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5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9B0AB-8EF6-7952-0EA3-EC7A0A77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Production d’agneaux tardons dans les Hautes-Alpes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BAA6C5-AA10-0177-BF20-D19477363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u contenu 9">
            <a:extLst>
              <a:ext uri="{FF2B5EF4-FFF2-40B4-BE49-F238E27FC236}">
                <a16:creationId xmlns:a16="http://schemas.microsoft.com/office/drawing/2014/main" id="{A72AFF77-88C2-91AF-DB1B-A923B729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80" y="1825625"/>
            <a:ext cx="8132173" cy="4351338"/>
          </a:xfrm>
        </p:spPr>
        <p:txBody>
          <a:bodyPr>
            <a:normAutofit lnSpcReduction="10000"/>
          </a:bodyPr>
          <a:lstStyle/>
          <a:p>
            <a:r>
              <a:rPr lang="fr-FR" sz="2400" b="1" dirty="0"/>
              <a:t>Système</a:t>
            </a:r>
          </a:p>
          <a:p>
            <a:pPr lvl="1"/>
            <a:r>
              <a:rPr lang="fr-FR" sz="2000" dirty="0">
                <a:sym typeface="Symbol" panose="05050102010706020507" pitchFamily="18" charset="2"/>
              </a:rPr>
              <a:t>Lacaune Viande (340 brebis)</a:t>
            </a:r>
          </a:p>
          <a:p>
            <a:pPr marL="342900" lvl="1" indent="0">
              <a:buNone/>
            </a:pPr>
            <a:r>
              <a:rPr lang="fr-FR" sz="2000" dirty="0">
                <a:sym typeface="Symbol" panose="05050102010706020507" pitchFamily="18" charset="2"/>
              </a:rPr>
              <a:t> et Lait (240 brebis)</a:t>
            </a:r>
          </a:p>
          <a:p>
            <a:pPr lvl="1"/>
            <a:r>
              <a:rPr lang="fr-FR" sz="2000" dirty="0">
                <a:sym typeface="Symbol" panose="05050102010706020507" pitchFamily="18" charset="2"/>
              </a:rPr>
              <a:t>2 périodes d’agnelage (mars </a:t>
            </a:r>
          </a:p>
          <a:p>
            <a:pPr marL="342900" lvl="1" indent="0">
              <a:buNone/>
            </a:pPr>
            <a:r>
              <a:rPr lang="fr-FR" sz="2000" dirty="0">
                <a:sym typeface="Symbol" panose="05050102010706020507" pitchFamily="18" charset="2"/>
              </a:rPr>
              <a:t>et </a:t>
            </a:r>
            <a:r>
              <a:rPr lang="fr-FR" sz="2000" dirty="0" err="1">
                <a:sym typeface="Symbol" panose="05050102010706020507" pitchFamily="18" charset="2"/>
              </a:rPr>
              <a:t>oct</a:t>
            </a:r>
            <a:r>
              <a:rPr lang="fr-FR" sz="2000" dirty="0">
                <a:sym typeface="Symbol" panose="05050102010706020507" pitchFamily="18" charset="2"/>
              </a:rPr>
              <a:t>-novembre)</a:t>
            </a:r>
          </a:p>
          <a:p>
            <a:pPr lvl="1"/>
            <a:r>
              <a:rPr lang="fr-FR" sz="2000" dirty="0">
                <a:sym typeface="Symbol" panose="05050102010706020507" pitchFamily="18" charset="2"/>
              </a:rPr>
              <a:t>80 ha de SAU + 120 ha parcours</a:t>
            </a:r>
          </a:p>
          <a:p>
            <a:pPr lvl="2"/>
            <a:r>
              <a:rPr lang="fr-FR" sz="2000" dirty="0">
                <a:sym typeface="Symbol" panose="05050102010706020507" pitchFamily="18" charset="2"/>
              </a:rPr>
              <a:t>35 ha prairies irriguées</a:t>
            </a:r>
          </a:p>
          <a:p>
            <a:pPr lvl="1"/>
            <a:r>
              <a:rPr lang="fr-FR" sz="2000" dirty="0">
                <a:sym typeface="Symbol" panose="05050102010706020507" pitchFamily="18" charset="2"/>
              </a:rPr>
              <a:t>Estive du 20/06 au 01/10</a:t>
            </a:r>
          </a:p>
          <a:p>
            <a:r>
              <a:rPr lang="fr-FR" sz="2400" b="1" dirty="0"/>
              <a:t>Engraissement des agneaux</a:t>
            </a:r>
          </a:p>
          <a:p>
            <a:pPr lvl="1"/>
            <a:r>
              <a:rPr lang="fr-FR" sz="2000" b="1" dirty="0"/>
              <a:t>Croisement terminal </a:t>
            </a:r>
            <a:r>
              <a:rPr lang="fr-FR" sz="2000" dirty="0"/>
              <a:t>Ile-de-France</a:t>
            </a:r>
          </a:p>
          <a:p>
            <a:pPr lvl="1"/>
            <a:r>
              <a:rPr lang="fr-FR" sz="2000" b="1" dirty="0"/>
              <a:t>Automne</a:t>
            </a:r>
            <a:r>
              <a:rPr lang="fr-FR" sz="2000" dirty="0"/>
              <a:t> : bergerie (sevrage 1,5 mois)</a:t>
            </a:r>
          </a:p>
          <a:p>
            <a:pPr lvl="1"/>
            <a:r>
              <a:rPr lang="fr-FR" sz="2000" b="1" dirty="0">
                <a:sym typeface="Symbol" panose="05050102010706020507" pitchFamily="18" charset="2"/>
              </a:rPr>
              <a:t>Printemps : </a:t>
            </a:r>
            <a:r>
              <a:rPr lang="fr-FR" sz="2000" dirty="0">
                <a:sym typeface="Symbol" panose="05050102010706020507" pitchFamily="18" charset="2"/>
              </a:rPr>
              <a:t>estive + 1 mois minimum en bergerie (« tardons viandés »)</a:t>
            </a:r>
            <a:endParaRPr lang="fr-FR" dirty="0">
              <a:sym typeface="Symbol" panose="05050102010706020507" pitchFamily="18" charset="2"/>
            </a:endParaRPr>
          </a:p>
          <a:p>
            <a:pPr lvl="1"/>
            <a:r>
              <a:rPr lang="fr-FR" sz="2000" b="1" dirty="0">
                <a:sym typeface="Wingdings" panose="05000000000000000000" pitchFamily="2" charset="2"/>
              </a:rPr>
              <a:t>Concentré</a:t>
            </a:r>
            <a:r>
              <a:rPr lang="fr-FR" sz="2000" dirty="0">
                <a:sym typeface="Wingdings" panose="05000000000000000000" pitchFamily="2" charset="2"/>
              </a:rPr>
              <a:t> : 40 à 50 kg en moyenne</a:t>
            </a:r>
          </a:p>
          <a:p>
            <a:pPr lvl="1"/>
            <a:r>
              <a:rPr lang="fr-FR" sz="2000" b="1" dirty="0">
                <a:sym typeface="Wingdings" panose="05000000000000000000" pitchFamily="2" charset="2"/>
              </a:rPr>
              <a:t>Age à la vente : </a:t>
            </a:r>
            <a:r>
              <a:rPr lang="fr-FR" sz="2000" dirty="0">
                <a:sym typeface="Wingdings" panose="05000000000000000000" pitchFamily="2" charset="2"/>
              </a:rPr>
              <a:t>3 à 6 mois</a:t>
            </a:r>
            <a:endParaRPr lang="fr-FR" sz="2000" b="1" dirty="0">
              <a:sym typeface="Wingdings" panose="05000000000000000000" pitchFamily="2" charset="2"/>
            </a:endParaRPr>
          </a:p>
          <a:p>
            <a:pPr lvl="1"/>
            <a:endParaRPr lang="fr-FR" dirty="0"/>
          </a:p>
        </p:txBody>
      </p:sp>
      <p:pic>
        <p:nvPicPr>
          <p:cNvPr id="8" name="Image 7" descr="Une image contenant mouton, cheptel, extérieur, herbe&#10;&#10;Description générée automatiquement">
            <a:extLst>
              <a:ext uri="{FF2B5EF4-FFF2-40B4-BE49-F238E27FC236}">
                <a16:creationId xmlns:a16="http://schemas.microsoft.com/office/drawing/2014/main" id="{D3C6E4B3-0764-B895-4DC2-0EBE56EAD4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460" y="1326830"/>
            <a:ext cx="3942890" cy="295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3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01634A-221D-5D90-04C6-414922D1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Production d’agneaux tardons dans les Hautes-Alpes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F7F9FA-24CC-C903-151E-9B9502CF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061" y="4840193"/>
            <a:ext cx="4751978" cy="775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Pas de surcoût de production par rapport à un système classique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700C38-4198-A52F-D1DB-E98B8810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52637D1C-0943-4615-84FC-C42B9B900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49588"/>
              </p:ext>
            </p:extLst>
          </p:nvPr>
        </p:nvGraphicFramePr>
        <p:xfrm>
          <a:off x="269968" y="1571816"/>
          <a:ext cx="3166473" cy="2472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65D4C5AA-850A-445D-A08F-9BCBDD002E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763308"/>
              </p:ext>
            </p:extLst>
          </p:nvPr>
        </p:nvGraphicFramePr>
        <p:xfrm>
          <a:off x="462199" y="4044621"/>
          <a:ext cx="3007443" cy="2159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 8" descr="Une image contenant montagne, extérieur, ciel, herbe&#10;&#10;Description générée automatiquement">
            <a:extLst>
              <a:ext uri="{FF2B5EF4-FFF2-40B4-BE49-F238E27FC236}">
                <a16:creationId xmlns:a16="http://schemas.microsoft.com/office/drawing/2014/main" id="{0B5A1F02-A7A3-D326-B223-4CE89CC262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120" y="1690693"/>
            <a:ext cx="4831987" cy="284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39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9BD4009-C845-64B6-781C-0022C7987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139" y="533336"/>
            <a:ext cx="4582895" cy="1107217"/>
          </a:xfrm>
        </p:spPr>
        <p:txBody>
          <a:bodyPr/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7E6326-A239-0948-8F0C-EA67669C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C2CD-6D96-4D13-A6A8-991E07B200B5}" type="slidenum">
              <a:rPr lang="fr-FR" smtClean="0"/>
              <a:t>9</a:t>
            </a:fld>
            <a:endParaRPr lang="fr-FR"/>
          </a:p>
        </p:txBody>
      </p:sp>
      <p:pic>
        <p:nvPicPr>
          <p:cNvPr id="8" name="Image 7" descr="Une image contenant herbe, extérieur, arbre, champ&#10;&#10;Description générée automatiquement">
            <a:extLst>
              <a:ext uri="{FF2B5EF4-FFF2-40B4-BE49-F238E27FC236}">
                <a16:creationId xmlns:a16="http://schemas.microsoft.com/office/drawing/2014/main" id="{78476EB4-6A96-4F82-0969-38C743A03E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4" y="3518827"/>
            <a:ext cx="3857895" cy="2840956"/>
          </a:xfrm>
          <a:prstGeom prst="rect">
            <a:avLst/>
          </a:prstGeom>
        </p:spPr>
      </p:pic>
      <p:pic>
        <p:nvPicPr>
          <p:cNvPr id="10" name="Image 9" descr="Une image contenant herbe, ciel, extérieur, mouton&#10;&#10;Description générée automatiquement">
            <a:extLst>
              <a:ext uri="{FF2B5EF4-FFF2-40B4-BE49-F238E27FC236}">
                <a16:creationId xmlns:a16="http://schemas.microsoft.com/office/drawing/2014/main" id="{D0CEFF37-47F3-1F8A-A85A-CEDF61BD19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" y="651195"/>
            <a:ext cx="3857895" cy="2893421"/>
          </a:xfrm>
          <a:prstGeom prst="rect">
            <a:avLst/>
          </a:prstGeom>
        </p:spPr>
      </p:pic>
      <p:pic>
        <p:nvPicPr>
          <p:cNvPr id="16" name="Image 15" descr="Une image contenant extérieur, herbe, mouton, champ&#10;&#10;Description générée automatiquement">
            <a:extLst>
              <a:ext uri="{FF2B5EF4-FFF2-40B4-BE49-F238E27FC236}">
                <a16:creationId xmlns:a16="http://schemas.microsoft.com/office/drawing/2014/main" id="{92A73D2F-072F-03FD-5C80-E047F62E42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431" y="1422091"/>
            <a:ext cx="2400300" cy="1800225"/>
          </a:xfrm>
          <a:prstGeom prst="rect">
            <a:avLst/>
          </a:prstGeom>
        </p:spPr>
      </p:pic>
      <p:pic>
        <p:nvPicPr>
          <p:cNvPr id="18" name="Image 17" descr="Une image contenant herbe, extérieur, mouton, champ&#10;&#10;Description générée automatiquement">
            <a:extLst>
              <a:ext uri="{FF2B5EF4-FFF2-40B4-BE49-F238E27FC236}">
                <a16:creationId xmlns:a16="http://schemas.microsoft.com/office/drawing/2014/main" id="{9FF70797-178B-3806-E9DE-301A8ECC96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624" y="3114838"/>
            <a:ext cx="2878189" cy="1906334"/>
          </a:xfrm>
          <a:prstGeom prst="rect">
            <a:avLst/>
          </a:prstGeom>
        </p:spPr>
      </p:pic>
      <p:pic>
        <p:nvPicPr>
          <p:cNvPr id="20" name="Image 19" descr="Une image contenant mouton, herbe, mammifère, groupe&#10;&#10;Description générée automatiquement">
            <a:extLst>
              <a:ext uri="{FF2B5EF4-FFF2-40B4-BE49-F238E27FC236}">
                <a16:creationId xmlns:a16="http://schemas.microsoft.com/office/drawing/2014/main" id="{08B111D7-1E40-8B00-A429-A9DFD64AFB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511" y="4547425"/>
            <a:ext cx="2400301" cy="1800226"/>
          </a:xfrm>
          <a:prstGeom prst="rect">
            <a:avLst/>
          </a:prstGeom>
        </p:spPr>
      </p:pic>
      <p:pic>
        <p:nvPicPr>
          <p:cNvPr id="22" name="Image 21" descr="Une image contenant extérieur, ciel, nature, rive&#10;&#10;Description générée automatiquement">
            <a:extLst>
              <a:ext uri="{FF2B5EF4-FFF2-40B4-BE49-F238E27FC236}">
                <a16:creationId xmlns:a16="http://schemas.microsoft.com/office/drawing/2014/main" id="{A7F07E99-D092-4E20-1017-65556A4FEF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37"/>
          <a:stretch/>
        </p:blipFill>
        <p:spPr>
          <a:xfrm>
            <a:off x="3759373" y="3231025"/>
            <a:ext cx="2499358" cy="130769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21AC974-6165-06D6-12FC-4FD5916220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733" y="4841966"/>
            <a:ext cx="2885269" cy="1482700"/>
          </a:xfrm>
          <a:prstGeom prst="rect">
            <a:avLst/>
          </a:prstGeom>
        </p:spPr>
      </p:pic>
      <p:pic>
        <p:nvPicPr>
          <p:cNvPr id="24" name="Image 23" descr="Une image contenant montagne, extérieur, ciel, herbe&#10;&#10;Description générée automatiquement">
            <a:extLst>
              <a:ext uri="{FF2B5EF4-FFF2-40B4-BE49-F238E27FC236}">
                <a16:creationId xmlns:a16="http://schemas.microsoft.com/office/drawing/2014/main" id="{AAE272B6-C3E8-F1F3-2596-0CAD06A8F70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810" y="1422091"/>
            <a:ext cx="2878190" cy="169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759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1250</TotalTime>
  <Words>588</Words>
  <Application>Microsoft Office PowerPoint</Application>
  <PresentationFormat>Affichage à l'écran (4:3)</PresentationFormat>
  <Paragraphs>108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Etaler la production en agneaux bio : localement ou via la complémentarité entre bassins ? </vt:lpstr>
      <vt:lpstr>Développer la production d’agneau bio</vt:lpstr>
      <vt:lpstr>  Complémentarités entre bassins ex : la meilleure adéquation offre-demande possible en combinant 11 systèmes</vt:lpstr>
      <vt:lpstr>Étaler la production</vt:lpstr>
      <vt:lpstr>Report des agneaux et 0 concentré  en Deux-Sèvres</vt:lpstr>
      <vt:lpstr>Report des agneaux et 0 concentré  en Deux-Sèvres</vt:lpstr>
      <vt:lpstr>Production d’agneaux tardons dans les Hautes-Alpes</vt:lpstr>
      <vt:lpstr>Production d’agneaux tardons dans les Hautes-Alpes</vt:lpstr>
      <vt:lpstr>Merci de votre attention</vt:lpstr>
      <vt:lpstr>Quel compromis entre adéquation offre-demande et durabilité ?</vt:lpstr>
    </vt:vector>
  </TitlesOfParts>
  <Company>Institut de l'Elevage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Maigret Corinne</dc:creator>
  <cp:lastModifiedBy>Caramelle-Holtz Emmanuelle</cp:lastModifiedBy>
  <cp:revision>76</cp:revision>
  <dcterms:created xsi:type="dcterms:W3CDTF">2020-02-14T13:24:25Z</dcterms:created>
  <dcterms:modified xsi:type="dcterms:W3CDTF">2023-12-07T07:46:17Z</dcterms:modified>
</cp:coreProperties>
</file>