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sldIdLst>
    <p:sldId id="257" r:id="rId6"/>
  </p:sldIdLst>
  <p:sldSz cx="51206400" cy="28803600"/>
  <p:notesSz cx="6858000" cy="9144000"/>
  <p:defaultTextStyle>
    <a:defPPr>
      <a:defRPr lang="en-US"/>
    </a:defPPr>
    <a:lvl1pPr marL="0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072" userDrawn="1">
          <p15:clr>
            <a:srgbClr val="A4A3A4"/>
          </p15:clr>
        </p15:guide>
        <p15:guide id="2" pos="161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bes, Julien" initials="CJ" lastIdx="4" clrIdx="0"/>
  <p:cmAuthor id="2" name="Thoby, Jean-Marc" initials="TJ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BA"/>
    <a:srgbClr val="00B4F1"/>
    <a:srgbClr val="EE7203"/>
    <a:srgbClr val="003478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479" autoAdjust="0"/>
    <p:restoredTop sz="94660"/>
  </p:normalViewPr>
  <p:slideViewPr>
    <p:cSldViewPr snapToGrid="0" snapToObjects="1">
      <p:cViewPr varScale="1">
        <p:scale>
          <a:sx n="15" d="100"/>
          <a:sy n="15" d="100"/>
        </p:scale>
        <p:origin x="-1288" y="-100"/>
      </p:cViewPr>
      <p:guideLst>
        <p:guide orient="horz" pos="9072"/>
        <p:guide pos="161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eczorek, Patrick" userId="a30ac3bf-3803-4d68-8d27-56e99fab32b8" providerId="ADAL" clId="{26BDBDD5-B6B5-492A-8925-0B0D7BFA76DB}"/>
    <pc:docChg chg="modSld">
      <pc:chgData name="Wieczorek, Patrick" userId="a30ac3bf-3803-4d68-8d27-56e99fab32b8" providerId="ADAL" clId="{26BDBDD5-B6B5-492A-8925-0B0D7BFA76DB}" dt="2020-11-12T08:50:29.832" v="3" actId="20577"/>
      <pc:docMkLst>
        <pc:docMk/>
      </pc:docMkLst>
      <pc:sldChg chg="modSp">
        <pc:chgData name="Wieczorek, Patrick" userId="a30ac3bf-3803-4d68-8d27-56e99fab32b8" providerId="ADAL" clId="{26BDBDD5-B6B5-492A-8925-0B0D7BFA76DB}" dt="2020-11-12T08:50:29.832" v="3" actId="20577"/>
        <pc:sldMkLst>
          <pc:docMk/>
          <pc:sldMk cId="1630108404" sldId="257"/>
        </pc:sldMkLst>
        <pc:spChg chg="mod">
          <ac:chgData name="Wieczorek, Patrick" userId="a30ac3bf-3803-4d68-8d27-56e99fab32b8" providerId="ADAL" clId="{26BDBDD5-B6B5-492A-8925-0B0D7BFA76DB}" dt="2020-11-12T08:50:29.832" v="3" actId="20577"/>
          <ac:spMkLst>
            <pc:docMk/>
            <pc:sldMk cId="1630108404" sldId="257"/>
            <ac:spMk id="12" creationId="{657A7BCB-8E3C-4E86-B523-8F61927BD3EE}"/>
          </ac:spMkLst>
        </pc:spChg>
        <pc:spChg chg="mod">
          <ac:chgData name="Wieczorek, Patrick" userId="a30ac3bf-3803-4d68-8d27-56e99fab32b8" providerId="ADAL" clId="{26BDBDD5-B6B5-492A-8925-0B0D7BFA76DB}" dt="2020-11-12T08:50:22.121" v="1" actId="20577"/>
          <ac:spMkLst>
            <pc:docMk/>
            <pc:sldMk cId="1630108404" sldId="257"/>
            <ac:spMk id="37" creationId="{25AE263B-5096-4D6B-90A7-FEAF135F0A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3A2A8-7DE0-4810-B35B-D0F6CF87891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62C0D-9CDE-408A-8D4A-F36200816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92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2C0D-9CDE-408A-8D4A-F36200816B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49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4" y="8947788"/>
            <a:ext cx="43525439" cy="61741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1" y="16322040"/>
            <a:ext cx="3584448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66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32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98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64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830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9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362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128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9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806467" y="7194236"/>
            <a:ext cx="38111433" cy="15329249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72176" y="7194236"/>
            <a:ext cx="113480847" cy="1532924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7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0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6" y="18508982"/>
            <a:ext cx="43525439" cy="5720715"/>
          </a:xfrm>
        </p:spPr>
        <p:txBody>
          <a:bodyPr anchor="t"/>
          <a:lstStyle>
            <a:lvl1pPr algn="l">
              <a:defRPr sz="1549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6" y="12208199"/>
            <a:ext cx="43525439" cy="6300785"/>
          </a:xfrm>
        </p:spPr>
        <p:txBody>
          <a:bodyPr anchor="b"/>
          <a:lstStyle>
            <a:lvl1pPr marL="0" indent="0">
              <a:buNone/>
              <a:defRPr sz="7703">
                <a:solidFill>
                  <a:schemeClr val="tx1">
                    <a:tint val="75000"/>
                  </a:schemeClr>
                </a:solidFill>
              </a:defRPr>
            </a:lvl1pPr>
            <a:lvl2pPr marL="1766017" indent="0">
              <a:buNone/>
              <a:defRPr sz="6941">
                <a:solidFill>
                  <a:schemeClr val="tx1">
                    <a:tint val="75000"/>
                  </a:schemeClr>
                </a:solidFill>
              </a:defRPr>
            </a:lvl2pPr>
            <a:lvl3pPr marL="3532033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3pPr>
            <a:lvl4pPr marL="5298050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4pPr>
            <a:lvl5pPr marL="7064067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5pPr>
            <a:lvl6pPr marL="8830084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6pPr>
            <a:lvl7pPr marL="10596100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7pPr>
            <a:lvl8pPr marL="12362117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8pPr>
            <a:lvl9pPr marL="14128133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72177" y="41918575"/>
            <a:ext cx="75796140" cy="118568151"/>
          </a:xfrm>
        </p:spPr>
        <p:txBody>
          <a:bodyPr/>
          <a:lstStyle>
            <a:lvl1pPr>
              <a:defRPr sz="10835"/>
            </a:lvl1pPr>
            <a:lvl2pPr>
              <a:defRPr sz="9311"/>
            </a:lvl2pPr>
            <a:lvl3pPr>
              <a:defRPr sz="7703"/>
            </a:lvl3pPr>
            <a:lvl4pPr>
              <a:defRPr sz="6941"/>
            </a:lvl4pPr>
            <a:lvl5pPr>
              <a:defRPr sz="6941"/>
            </a:lvl5pPr>
            <a:lvl6pPr>
              <a:defRPr sz="6941"/>
            </a:lvl6pPr>
            <a:lvl7pPr>
              <a:defRPr sz="6941"/>
            </a:lvl7pPr>
            <a:lvl8pPr>
              <a:defRPr sz="6941"/>
            </a:lvl8pPr>
            <a:lvl9pPr>
              <a:defRPr sz="694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121759" y="41918575"/>
            <a:ext cx="75796140" cy="118568151"/>
          </a:xfrm>
        </p:spPr>
        <p:txBody>
          <a:bodyPr/>
          <a:lstStyle>
            <a:lvl1pPr>
              <a:defRPr sz="10835"/>
            </a:lvl1pPr>
            <a:lvl2pPr>
              <a:defRPr sz="9311"/>
            </a:lvl2pPr>
            <a:lvl3pPr>
              <a:defRPr sz="7703"/>
            </a:lvl3pPr>
            <a:lvl4pPr>
              <a:defRPr sz="6941"/>
            </a:lvl4pPr>
            <a:lvl5pPr>
              <a:defRPr sz="6941"/>
            </a:lvl5pPr>
            <a:lvl6pPr>
              <a:defRPr sz="6941"/>
            </a:lvl6pPr>
            <a:lvl7pPr>
              <a:defRPr sz="6941"/>
            </a:lvl7pPr>
            <a:lvl8pPr>
              <a:defRPr sz="6941"/>
            </a:lvl8pPr>
            <a:lvl9pPr>
              <a:defRPr sz="694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1153481"/>
            <a:ext cx="46085761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19" y="6447476"/>
            <a:ext cx="22625054" cy="2687000"/>
          </a:xfrm>
        </p:spPr>
        <p:txBody>
          <a:bodyPr anchor="b"/>
          <a:lstStyle>
            <a:lvl1pPr marL="0" indent="0">
              <a:buNone/>
              <a:defRPr sz="9311" b="1"/>
            </a:lvl1pPr>
            <a:lvl2pPr marL="1766017" indent="0">
              <a:buNone/>
              <a:defRPr sz="7703" b="1"/>
            </a:lvl2pPr>
            <a:lvl3pPr marL="3532033" indent="0">
              <a:buNone/>
              <a:defRPr sz="6941" b="1"/>
            </a:lvl3pPr>
            <a:lvl4pPr marL="5298050" indent="0">
              <a:buNone/>
              <a:defRPr sz="6179" b="1"/>
            </a:lvl4pPr>
            <a:lvl5pPr marL="7064067" indent="0">
              <a:buNone/>
              <a:defRPr sz="6179" b="1"/>
            </a:lvl5pPr>
            <a:lvl6pPr marL="8830084" indent="0">
              <a:buNone/>
              <a:defRPr sz="6179" b="1"/>
            </a:lvl6pPr>
            <a:lvl7pPr marL="10596100" indent="0">
              <a:buNone/>
              <a:defRPr sz="6179" b="1"/>
            </a:lvl7pPr>
            <a:lvl8pPr marL="12362117" indent="0">
              <a:buNone/>
              <a:defRPr sz="6179" b="1"/>
            </a:lvl8pPr>
            <a:lvl9pPr marL="14128133" indent="0">
              <a:buNone/>
              <a:defRPr sz="617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19" y="9134476"/>
            <a:ext cx="22625054" cy="16595410"/>
          </a:xfrm>
        </p:spPr>
        <p:txBody>
          <a:bodyPr/>
          <a:lstStyle>
            <a:lvl1pPr>
              <a:defRPr sz="9311"/>
            </a:lvl1pPr>
            <a:lvl2pPr>
              <a:defRPr sz="7703"/>
            </a:lvl2pPr>
            <a:lvl3pPr>
              <a:defRPr sz="6941"/>
            </a:lvl3pPr>
            <a:lvl4pPr>
              <a:defRPr sz="6179"/>
            </a:lvl4pPr>
            <a:lvl5pPr>
              <a:defRPr sz="6179"/>
            </a:lvl5pPr>
            <a:lvl6pPr>
              <a:defRPr sz="6179"/>
            </a:lvl6pPr>
            <a:lvl7pPr>
              <a:defRPr sz="6179"/>
            </a:lvl7pPr>
            <a:lvl8pPr>
              <a:defRPr sz="6179"/>
            </a:lvl8pPr>
            <a:lvl9pPr>
              <a:defRPr sz="617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6447476"/>
            <a:ext cx="22633941" cy="2687000"/>
          </a:xfrm>
        </p:spPr>
        <p:txBody>
          <a:bodyPr anchor="b"/>
          <a:lstStyle>
            <a:lvl1pPr marL="0" indent="0">
              <a:buNone/>
              <a:defRPr sz="9311" b="1"/>
            </a:lvl1pPr>
            <a:lvl2pPr marL="1766017" indent="0">
              <a:buNone/>
              <a:defRPr sz="7703" b="1"/>
            </a:lvl2pPr>
            <a:lvl3pPr marL="3532033" indent="0">
              <a:buNone/>
              <a:defRPr sz="6941" b="1"/>
            </a:lvl3pPr>
            <a:lvl4pPr marL="5298050" indent="0">
              <a:buNone/>
              <a:defRPr sz="6179" b="1"/>
            </a:lvl4pPr>
            <a:lvl5pPr marL="7064067" indent="0">
              <a:buNone/>
              <a:defRPr sz="6179" b="1"/>
            </a:lvl5pPr>
            <a:lvl6pPr marL="8830084" indent="0">
              <a:buNone/>
              <a:defRPr sz="6179" b="1"/>
            </a:lvl6pPr>
            <a:lvl7pPr marL="10596100" indent="0">
              <a:buNone/>
              <a:defRPr sz="6179" b="1"/>
            </a:lvl7pPr>
            <a:lvl8pPr marL="12362117" indent="0">
              <a:buNone/>
              <a:defRPr sz="6179" b="1"/>
            </a:lvl8pPr>
            <a:lvl9pPr marL="14128133" indent="0">
              <a:buNone/>
              <a:defRPr sz="617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9134476"/>
            <a:ext cx="22633941" cy="16595410"/>
          </a:xfrm>
        </p:spPr>
        <p:txBody>
          <a:bodyPr/>
          <a:lstStyle>
            <a:lvl1pPr>
              <a:defRPr sz="9311"/>
            </a:lvl1pPr>
            <a:lvl2pPr>
              <a:defRPr sz="7703"/>
            </a:lvl2pPr>
            <a:lvl3pPr>
              <a:defRPr sz="6941"/>
            </a:lvl3pPr>
            <a:lvl4pPr>
              <a:defRPr sz="6179"/>
            </a:lvl4pPr>
            <a:lvl5pPr>
              <a:defRPr sz="6179"/>
            </a:lvl5pPr>
            <a:lvl6pPr>
              <a:defRPr sz="6179"/>
            </a:lvl6pPr>
            <a:lvl7pPr>
              <a:defRPr sz="6179"/>
            </a:lvl7pPr>
            <a:lvl8pPr>
              <a:defRPr sz="6179"/>
            </a:lvl8pPr>
            <a:lvl9pPr>
              <a:defRPr sz="617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0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146810"/>
            <a:ext cx="16846554" cy="4880610"/>
          </a:xfrm>
        </p:spPr>
        <p:txBody>
          <a:bodyPr anchor="b"/>
          <a:lstStyle>
            <a:lvl1pPr algn="l">
              <a:defRPr sz="770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1" y="1146812"/>
            <a:ext cx="28625800" cy="24583075"/>
          </a:xfrm>
        </p:spPr>
        <p:txBody>
          <a:bodyPr/>
          <a:lstStyle>
            <a:lvl1pPr>
              <a:defRPr sz="12359"/>
            </a:lvl1pPr>
            <a:lvl2pPr>
              <a:defRPr sz="10835"/>
            </a:lvl2pPr>
            <a:lvl3pPr>
              <a:defRPr sz="9311"/>
            </a:lvl3pPr>
            <a:lvl4pPr>
              <a:defRPr sz="7703"/>
            </a:lvl4pPr>
            <a:lvl5pPr>
              <a:defRPr sz="7703"/>
            </a:lvl5pPr>
            <a:lvl6pPr>
              <a:defRPr sz="7703"/>
            </a:lvl6pPr>
            <a:lvl7pPr>
              <a:defRPr sz="7703"/>
            </a:lvl7pPr>
            <a:lvl8pPr>
              <a:defRPr sz="7703"/>
            </a:lvl8pPr>
            <a:lvl9pPr>
              <a:defRPr sz="770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6027423"/>
            <a:ext cx="16846554" cy="19702465"/>
          </a:xfrm>
        </p:spPr>
        <p:txBody>
          <a:bodyPr/>
          <a:lstStyle>
            <a:lvl1pPr marL="0" indent="0">
              <a:buNone/>
              <a:defRPr sz="5417"/>
            </a:lvl1pPr>
            <a:lvl2pPr marL="1766017" indent="0">
              <a:buNone/>
              <a:defRPr sz="4656"/>
            </a:lvl2pPr>
            <a:lvl3pPr marL="3532033" indent="0">
              <a:buNone/>
              <a:defRPr sz="3894"/>
            </a:lvl3pPr>
            <a:lvl4pPr marL="5298050" indent="0">
              <a:buNone/>
              <a:defRPr sz="3470"/>
            </a:lvl4pPr>
            <a:lvl5pPr marL="7064067" indent="0">
              <a:buNone/>
              <a:defRPr sz="3470"/>
            </a:lvl5pPr>
            <a:lvl6pPr marL="8830084" indent="0">
              <a:buNone/>
              <a:defRPr sz="3470"/>
            </a:lvl6pPr>
            <a:lvl7pPr marL="10596100" indent="0">
              <a:buNone/>
              <a:defRPr sz="3470"/>
            </a:lvl7pPr>
            <a:lvl8pPr marL="12362117" indent="0">
              <a:buNone/>
              <a:defRPr sz="3470"/>
            </a:lvl8pPr>
            <a:lvl9pPr marL="14128133" indent="0">
              <a:buNone/>
              <a:defRPr sz="347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0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7" y="20162520"/>
            <a:ext cx="30723840" cy="2380301"/>
          </a:xfrm>
        </p:spPr>
        <p:txBody>
          <a:bodyPr anchor="b"/>
          <a:lstStyle>
            <a:lvl1pPr algn="l">
              <a:defRPr sz="770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7" y="2573656"/>
            <a:ext cx="30723840" cy="17282160"/>
          </a:xfrm>
        </p:spPr>
        <p:txBody>
          <a:bodyPr/>
          <a:lstStyle>
            <a:lvl1pPr marL="0" indent="0">
              <a:buNone/>
              <a:defRPr sz="12359"/>
            </a:lvl1pPr>
            <a:lvl2pPr marL="1766017" indent="0">
              <a:buNone/>
              <a:defRPr sz="10835"/>
            </a:lvl2pPr>
            <a:lvl3pPr marL="3532033" indent="0">
              <a:buNone/>
              <a:defRPr sz="9311"/>
            </a:lvl3pPr>
            <a:lvl4pPr marL="5298050" indent="0">
              <a:buNone/>
              <a:defRPr sz="7703"/>
            </a:lvl4pPr>
            <a:lvl5pPr marL="7064067" indent="0">
              <a:buNone/>
              <a:defRPr sz="7703"/>
            </a:lvl5pPr>
            <a:lvl6pPr marL="8830084" indent="0">
              <a:buNone/>
              <a:defRPr sz="7703"/>
            </a:lvl6pPr>
            <a:lvl7pPr marL="10596100" indent="0">
              <a:buNone/>
              <a:defRPr sz="7703"/>
            </a:lvl7pPr>
            <a:lvl8pPr marL="12362117" indent="0">
              <a:buNone/>
              <a:defRPr sz="7703"/>
            </a:lvl8pPr>
            <a:lvl9pPr marL="14128133" indent="0">
              <a:buNone/>
              <a:defRPr sz="77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7" y="22542820"/>
            <a:ext cx="30723840" cy="3380420"/>
          </a:xfrm>
        </p:spPr>
        <p:txBody>
          <a:bodyPr/>
          <a:lstStyle>
            <a:lvl1pPr marL="0" indent="0">
              <a:buNone/>
              <a:defRPr sz="5417"/>
            </a:lvl1pPr>
            <a:lvl2pPr marL="1766017" indent="0">
              <a:buNone/>
              <a:defRPr sz="4656"/>
            </a:lvl2pPr>
            <a:lvl3pPr marL="3532033" indent="0">
              <a:buNone/>
              <a:defRPr sz="3894"/>
            </a:lvl3pPr>
            <a:lvl4pPr marL="5298050" indent="0">
              <a:buNone/>
              <a:defRPr sz="3470"/>
            </a:lvl4pPr>
            <a:lvl5pPr marL="7064067" indent="0">
              <a:buNone/>
              <a:defRPr sz="3470"/>
            </a:lvl5pPr>
            <a:lvl6pPr marL="8830084" indent="0">
              <a:buNone/>
              <a:defRPr sz="3470"/>
            </a:lvl6pPr>
            <a:lvl7pPr marL="10596100" indent="0">
              <a:buNone/>
              <a:defRPr sz="3470"/>
            </a:lvl7pPr>
            <a:lvl8pPr marL="12362117" indent="0">
              <a:buNone/>
              <a:defRPr sz="3470"/>
            </a:lvl8pPr>
            <a:lvl9pPr marL="14128133" indent="0">
              <a:buNone/>
              <a:defRPr sz="347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2" y="1153481"/>
            <a:ext cx="46085761" cy="4800600"/>
          </a:xfrm>
          <a:prstGeom prst="rect">
            <a:avLst/>
          </a:prstGeom>
        </p:spPr>
        <p:txBody>
          <a:bodyPr vert="horz" lIns="417268" tIns="208634" rIns="417268" bIns="208634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2" y="6720843"/>
            <a:ext cx="46085761" cy="19009044"/>
          </a:xfrm>
          <a:prstGeom prst="rect">
            <a:avLst/>
          </a:prstGeom>
        </p:spPr>
        <p:txBody>
          <a:bodyPr vert="horz" lIns="417268" tIns="208634" rIns="417268" bIns="208634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1" y="26696673"/>
            <a:ext cx="11948160" cy="1533525"/>
          </a:xfrm>
          <a:prstGeom prst="rect">
            <a:avLst/>
          </a:prstGeom>
        </p:spPr>
        <p:txBody>
          <a:bodyPr vert="horz" lIns="417268" tIns="208634" rIns="417268" bIns="208634" rtlCol="0" anchor="ctr"/>
          <a:lstStyle>
            <a:lvl1pPr algn="l">
              <a:defRPr sz="4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DC4F-CE81-5D40-9F2C-2DF803A3082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3" y="26696673"/>
            <a:ext cx="16215361" cy="1533525"/>
          </a:xfrm>
          <a:prstGeom prst="rect">
            <a:avLst/>
          </a:prstGeom>
        </p:spPr>
        <p:txBody>
          <a:bodyPr vert="horz" lIns="417268" tIns="208634" rIns="417268" bIns="208634" rtlCol="0" anchor="ctr"/>
          <a:lstStyle>
            <a:lvl1pPr algn="ctr">
              <a:defRPr sz="4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2" y="26696673"/>
            <a:ext cx="11948160" cy="1533525"/>
          </a:xfrm>
          <a:prstGeom prst="rect">
            <a:avLst/>
          </a:prstGeom>
        </p:spPr>
        <p:txBody>
          <a:bodyPr vert="horz" lIns="417268" tIns="208634" rIns="417268" bIns="208634" rtlCol="0" anchor="ctr"/>
          <a:lstStyle>
            <a:lvl1pPr algn="r">
              <a:defRPr sz="4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B18A-5024-DF4E-B5CD-937194C938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66017" rtl="0" eaLnBrk="1" latinLnBrk="0" hangingPunct="1">
        <a:spcBef>
          <a:spcPct val="0"/>
        </a:spcBef>
        <a:buNone/>
        <a:defRPr sz="170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4513" indent="-1324513" algn="l" defTabSz="1766017" rtl="0" eaLnBrk="1" latinLnBrk="0" hangingPunct="1">
        <a:spcBef>
          <a:spcPct val="20000"/>
        </a:spcBef>
        <a:buFont typeface="Arial"/>
        <a:buChar char="•"/>
        <a:defRPr sz="12359" kern="1200">
          <a:solidFill>
            <a:schemeClr val="tx1"/>
          </a:solidFill>
          <a:latin typeface="+mn-lt"/>
          <a:ea typeface="+mn-ea"/>
          <a:cs typeface="+mn-cs"/>
        </a:defRPr>
      </a:lvl1pPr>
      <a:lvl2pPr marL="2869778" indent="-1103761" algn="l" defTabSz="1766017" rtl="0" eaLnBrk="1" latinLnBrk="0" hangingPunct="1">
        <a:spcBef>
          <a:spcPct val="20000"/>
        </a:spcBef>
        <a:buFont typeface="Arial"/>
        <a:buChar char="–"/>
        <a:defRPr sz="10835" kern="1200">
          <a:solidFill>
            <a:schemeClr val="tx1"/>
          </a:solidFill>
          <a:latin typeface="+mn-lt"/>
          <a:ea typeface="+mn-ea"/>
          <a:cs typeface="+mn-cs"/>
        </a:defRPr>
      </a:lvl2pPr>
      <a:lvl3pPr marL="4415041" indent="-883008" algn="l" defTabSz="1766017" rtl="0" eaLnBrk="1" latinLnBrk="0" hangingPunct="1">
        <a:spcBef>
          <a:spcPct val="20000"/>
        </a:spcBef>
        <a:buFont typeface="Arial"/>
        <a:buChar char="•"/>
        <a:defRPr sz="9311" kern="1200">
          <a:solidFill>
            <a:schemeClr val="tx1"/>
          </a:solidFill>
          <a:latin typeface="+mn-lt"/>
          <a:ea typeface="+mn-ea"/>
          <a:cs typeface="+mn-cs"/>
        </a:defRPr>
      </a:lvl3pPr>
      <a:lvl4pPr marL="6181058" indent="-883008" algn="l" defTabSz="1766017" rtl="0" eaLnBrk="1" latinLnBrk="0" hangingPunct="1">
        <a:spcBef>
          <a:spcPct val="20000"/>
        </a:spcBef>
        <a:buFont typeface="Arial"/>
        <a:buChar char="–"/>
        <a:defRPr sz="7703" kern="1200">
          <a:solidFill>
            <a:schemeClr val="tx1"/>
          </a:solidFill>
          <a:latin typeface="+mn-lt"/>
          <a:ea typeface="+mn-ea"/>
          <a:cs typeface="+mn-cs"/>
        </a:defRPr>
      </a:lvl4pPr>
      <a:lvl5pPr marL="7947075" indent="-883008" algn="l" defTabSz="1766017" rtl="0" eaLnBrk="1" latinLnBrk="0" hangingPunct="1">
        <a:spcBef>
          <a:spcPct val="20000"/>
        </a:spcBef>
        <a:buFont typeface="Arial"/>
        <a:buChar char="»"/>
        <a:defRPr sz="7703" kern="1200">
          <a:solidFill>
            <a:schemeClr val="tx1"/>
          </a:solidFill>
          <a:latin typeface="+mn-lt"/>
          <a:ea typeface="+mn-ea"/>
          <a:cs typeface="+mn-cs"/>
        </a:defRPr>
      </a:lvl5pPr>
      <a:lvl6pPr marL="9713091" indent="-883008" algn="l" defTabSz="1766017" rtl="0" eaLnBrk="1" latinLnBrk="0" hangingPunct="1">
        <a:spcBef>
          <a:spcPct val="20000"/>
        </a:spcBef>
        <a:buFont typeface="Arial"/>
        <a:buChar char="•"/>
        <a:defRPr sz="7703" kern="1200">
          <a:solidFill>
            <a:schemeClr val="tx1"/>
          </a:solidFill>
          <a:latin typeface="+mn-lt"/>
          <a:ea typeface="+mn-ea"/>
          <a:cs typeface="+mn-cs"/>
        </a:defRPr>
      </a:lvl6pPr>
      <a:lvl7pPr marL="11479108" indent="-883008" algn="l" defTabSz="1766017" rtl="0" eaLnBrk="1" latinLnBrk="0" hangingPunct="1">
        <a:spcBef>
          <a:spcPct val="20000"/>
        </a:spcBef>
        <a:buFont typeface="Arial"/>
        <a:buChar char="•"/>
        <a:defRPr sz="7703" kern="1200">
          <a:solidFill>
            <a:schemeClr val="tx1"/>
          </a:solidFill>
          <a:latin typeface="+mn-lt"/>
          <a:ea typeface="+mn-ea"/>
          <a:cs typeface="+mn-cs"/>
        </a:defRPr>
      </a:lvl7pPr>
      <a:lvl8pPr marL="13245125" indent="-883008" algn="l" defTabSz="1766017" rtl="0" eaLnBrk="1" latinLnBrk="0" hangingPunct="1">
        <a:spcBef>
          <a:spcPct val="20000"/>
        </a:spcBef>
        <a:buFont typeface="Arial"/>
        <a:buChar char="•"/>
        <a:defRPr sz="7703" kern="1200">
          <a:solidFill>
            <a:schemeClr val="tx1"/>
          </a:solidFill>
          <a:latin typeface="+mn-lt"/>
          <a:ea typeface="+mn-ea"/>
          <a:cs typeface="+mn-cs"/>
        </a:defRPr>
      </a:lvl8pPr>
      <a:lvl9pPr marL="15011141" indent="-883008" algn="l" defTabSz="1766017" rtl="0" eaLnBrk="1" latinLnBrk="0" hangingPunct="1">
        <a:spcBef>
          <a:spcPct val="20000"/>
        </a:spcBef>
        <a:buFont typeface="Arial"/>
        <a:buChar char="•"/>
        <a:defRPr sz="77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1pPr>
      <a:lvl2pPr marL="1766017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2pPr>
      <a:lvl3pPr marL="3532033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3pPr>
      <a:lvl4pPr marL="5298050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4pPr>
      <a:lvl5pPr marL="7064067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5pPr>
      <a:lvl6pPr marL="8830084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6pPr>
      <a:lvl7pPr marL="10596100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7pPr>
      <a:lvl8pPr marL="12362117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8pPr>
      <a:lvl9pPr marL="14128133" algn="l" defTabSz="1766017" rtl="0" eaLnBrk="1" latinLnBrk="0" hangingPunct="1">
        <a:defRPr sz="69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17">
            <a:extLst>
              <a:ext uri="{FF2B5EF4-FFF2-40B4-BE49-F238E27FC236}">
                <a16:creationId xmlns:a16="http://schemas.microsoft.com/office/drawing/2014/main" xmlns="" id="{81800AD6-2995-4B1B-90E9-FD96F8EF151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02541" y="25291592"/>
            <a:ext cx="13410806" cy="348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411" y="-119955"/>
            <a:ext cx="47115663" cy="2804742"/>
          </a:xfrm>
        </p:spPr>
        <p:txBody>
          <a:bodyPr>
            <a:noAutofit/>
          </a:bodyPr>
          <a:lstStyle/>
          <a:p>
            <a:r>
              <a:rPr lang="fr-FR" sz="7957" dirty="0">
                <a:solidFill>
                  <a:schemeClr val="tx1"/>
                </a:solidFill>
                <a:latin typeface="Trebuchet MS" panose="020B0603020202020204" pitchFamily="34" charset="0"/>
              </a:rPr>
              <a:t>Effet de l’apport d’une alpha-amylase (RONOZYME</a:t>
            </a:r>
            <a:r>
              <a:rPr lang="fr-FR" sz="7957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®</a:t>
            </a:r>
            <a:r>
              <a:rPr lang="fr-FR" sz="7957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fr-FR" sz="7957" dirty="0" err="1">
                <a:solidFill>
                  <a:schemeClr val="tx1"/>
                </a:solidFill>
                <a:latin typeface="Trebuchet MS" panose="020B0603020202020204" pitchFamily="34" charset="0"/>
              </a:rPr>
              <a:t>RumiStar</a:t>
            </a:r>
            <a:r>
              <a:rPr lang="fr-FR" sz="7957" baseline="30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TM</a:t>
            </a:r>
            <a:r>
              <a:rPr lang="fr-FR" sz="7957" dirty="0">
                <a:solidFill>
                  <a:schemeClr val="tx1"/>
                </a:solidFill>
                <a:latin typeface="Trebuchet MS" panose="020B0603020202020204" pitchFamily="34" charset="0"/>
              </a:rPr>
              <a:t>) sur les performances de production laitière de vaches recevant une ration à teneur moyenne en amidon.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319848" y="2518521"/>
            <a:ext cx="22247980" cy="1673300"/>
          </a:xfrm>
          <a:prstGeom prst="rect">
            <a:avLst/>
          </a:prstGeom>
        </p:spPr>
        <p:txBody>
          <a:bodyPr vert="horz" lIns="353229" tIns="176614" rIns="353229" bIns="176614" rtlCol="0">
            <a:noAutofit/>
          </a:bodyPr>
          <a:lstStyle>
            <a:lvl1pPr marL="0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6341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2682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59022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45363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31704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18045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04385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690726" indent="0" algn="ctr" defTabSz="208634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385" i="1" dirty="0">
                <a:solidFill>
                  <a:schemeClr val="tx1"/>
                </a:solidFill>
                <a:latin typeface="Trebuchet MS" panose="020B0603020202020204" pitchFamily="34" charset="0"/>
              </a:rPr>
              <a:t>GERARD C. (1), GRAGNIC K. (1), SULMONT E. (1), WIECZOREK P. (2), THOBY JM. (2)</a:t>
            </a:r>
          </a:p>
          <a:p>
            <a:pPr>
              <a:spcBef>
                <a:spcPts val="1016"/>
              </a:spcBef>
            </a:pPr>
            <a:r>
              <a:rPr lang="fr-FR" sz="2370" i="1" dirty="0">
                <a:solidFill>
                  <a:schemeClr val="tx1"/>
                </a:solidFill>
                <a:latin typeface="Trebuchet MS" panose="020B0603020202020204" pitchFamily="34" charset="0"/>
              </a:rPr>
              <a:t>(1) ADM-NEOVIA, </a:t>
            </a:r>
            <a:r>
              <a:rPr lang="fr-FR" sz="237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Talhouet</a:t>
            </a:r>
            <a:r>
              <a:rPr lang="fr-FR" sz="2370" i="1" dirty="0">
                <a:solidFill>
                  <a:schemeClr val="tx1"/>
                </a:solidFill>
                <a:latin typeface="Trebuchet MS" panose="020B0603020202020204" pitchFamily="34" charset="0"/>
              </a:rPr>
              <a:t>, 56250 Saint </a:t>
            </a:r>
            <a:r>
              <a:rPr lang="fr-FR" sz="237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Nolff</a:t>
            </a:r>
            <a:r>
              <a:rPr lang="fr-FR" sz="2370" i="1" dirty="0">
                <a:solidFill>
                  <a:schemeClr val="tx1"/>
                </a:solidFill>
                <a:latin typeface="Trebuchet MS" panose="020B0603020202020204" pitchFamily="34" charset="0"/>
              </a:rPr>
              <a:t> ;  (2) DSM, Tour Nova, 71 boulevard National | 92250 La Garenne-Colombes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BFD323A-A630-4DDF-9DA6-8A5828252778}"/>
              </a:ext>
            </a:extLst>
          </p:cNvPr>
          <p:cNvSpPr txBox="1"/>
          <p:nvPr/>
        </p:nvSpPr>
        <p:spPr>
          <a:xfrm>
            <a:off x="1299412" y="4638269"/>
            <a:ext cx="195239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u="sng" dirty="0">
                <a:solidFill>
                  <a:srgbClr val="0070BA"/>
                </a:solidFill>
              </a:rPr>
              <a:t>Contexte </a:t>
            </a:r>
          </a:p>
          <a:p>
            <a:pPr algn="just">
              <a:buClr>
                <a:srgbClr val="0070BA"/>
              </a:buClr>
            </a:pPr>
            <a:r>
              <a:rPr lang="fr-FR" sz="4400" dirty="0"/>
              <a:t>Une amélioration de la production laitière en début de lactation a déjà été démontrée avec l’apport </a:t>
            </a:r>
            <a:r>
              <a:rPr lang="fr-FR" sz="4400" dirty="0">
                <a:latin typeface="Trebuchet MS" panose="020B0603020202020204" pitchFamily="34" charset="0"/>
              </a:rPr>
              <a:t>d’une alpha-amylase </a:t>
            </a:r>
            <a:r>
              <a:rPr lang="fr-FR" sz="4400" dirty="0"/>
              <a:t>(RONOZYME® </a:t>
            </a:r>
            <a:r>
              <a:rPr lang="fr-FR" sz="4400" dirty="0" err="1"/>
              <a:t>RumiStar</a:t>
            </a:r>
            <a:r>
              <a:rPr lang="fr-FR" sz="4400" baseline="30000" dirty="0" err="1"/>
              <a:t>TM</a:t>
            </a:r>
            <a:r>
              <a:rPr lang="fr-FR" sz="4400" dirty="0" smtClean="0"/>
              <a:t>) dès </a:t>
            </a:r>
            <a:r>
              <a:rPr lang="fr-FR" sz="4400" dirty="0"/>
              <a:t>le vêlage dans des rations riches en amidon (26%, Drouet et al., 3R 2018). L’objectif de cet essai a été de vérifier cet effet sur des animaux recevant une ration moins riche en amidon (19%), à base d’un ensilage de maïs plante entière stocké depuis 8 mois.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5A7A4EB6-FCD4-4813-9B07-E8385A754FF6}"/>
              </a:ext>
            </a:extLst>
          </p:cNvPr>
          <p:cNvSpPr txBox="1"/>
          <p:nvPr/>
        </p:nvSpPr>
        <p:spPr>
          <a:xfrm>
            <a:off x="1299411" y="10190399"/>
            <a:ext cx="18377674" cy="1360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u="sng" dirty="0">
                <a:solidFill>
                  <a:srgbClr val="0070BA"/>
                </a:solidFill>
              </a:rPr>
              <a:t>Matériel et méthodes </a:t>
            </a:r>
          </a:p>
          <a:p>
            <a:pPr>
              <a:buClr>
                <a:srgbClr val="0070BA"/>
              </a:buClr>
            </a:pPr>
            <a:r>
              <a:rPr lang="fr-FR" sz="4400" b="1" dirty="0">
                <a:solidFill>
                  <a:srgbClr val="0070BA"/>
                </a:solidFill>
              </a:rPr>
              <a:t>Allotement :</a:t>
            </a:r>
          </a:p>
          <a:p>
            <a:pPr algn="just">
              <a:buClr>
                <a:srgbClr val="0070BA"/>
              </a:buClr>
            </a:pPr>
            <a:r>
              <a:rPr lang="fr-FR" sz="4400" dirty="0"/>
              <a:t>Dans un élevage de vaches laitières disposant d’enregistrements individuels des performances de production laitière (traite robotisée), ont été allotées  :</a:t>
            </a:r>
          </a:p>
          <a:p>
            <a:pPr marL="1174750" lvl="1" indent="-579438" algn="just">
              <a:spcBef>
                <a:spcPts val="600"/>
              </a:spcBef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46 vaches Holstein (23% de Primipares) démarrant leur lactation pendant l’essai et séparées en 2 groupes </a:t>
            </a:r>
            <a:r>
              <a:rPr lang="fr-FR" sz="4400" dirty="0" smtClean="0"/>
              <a:t>(TEMOIN et ESSAI)</a:t>
            </a:r>
            <a:endParaRPr lang="fr-FR" sz="4400" dirty="0"/>
          </a:p>
          <a:p>
            <a:pPr marL="1174750" lvl="1" indent="-579438" algn="just">
              <a:spcBef>
                <a:spcPts val="600"/>
              </a:spcBef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50 vaches Holstein déjà en lactation au démarrage de l’essai (42% de Primipares), stade moyen en début d’essai de 61 jours, également séparées en 2 groupes (TEMOIN et </a:t>
            </a:r>
            <a:r>
              <a:rPr lang="fr-FR" sz="4400" dirty="0" smtClean="0"/>
              <a:t>ESSAI).</a:t>
            </a:r>
            <a:endParaRPr lang="fr-FR" sz="4400" dirty="0"/>
          </a:p>
          <a:p>
            <a:pPr marL="2666847" lvl="1" indent="-580506">
              <a:buClr>
                <a:srgbClr val="0070BA"/>
              </a:buClr>
              <a:buFont typeface="Arial" panose="020B0604020202020204" pitchFamily="34" charset="0"/>
              <a:buChar char="•"/>
            </a:pPr>
            <a:endParaRPr lang="fr-FR" sz="4400" dirty="0"/>
          </a:p>
          <a:p>
            <a:pPr>
              <a:buClr>
                <a:srgbClr val="0070BA"/>
              </a:buClr>
            </a:pPr>
            <a:r>
              <a:rPr lang="fr-FR" sz="4400" b="1" dirty="0">
                <a:solidFill>
                  <a:srgbClr val="0070BA"/>
                </a:solidFill>
              </a:rPr>
              <a:t>Alimentation :</a:t>
            </a:r>
          </a:p>
          <a:p>
            <a:pPr marL="1174750" lvl="1" indent="-579438" algn="just">
              <a:spcBef>
                <a:spcPts val="600"/>
              </a:spcBef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Régime TEMOIN: Ration semi complète (</a:t>
            </a:r>
            <a:r>
              <a:rPr lang="fr-FR" sz="4400" dirty="0" smtClean="0"/>
              <a:t>MAT: </a:t>
            </a:r>
            <a:r>
              <a:rPr lang="fr-FR" sz="4400" dirty="0"/>
              <a:t>13.9% ; </a:t>
            </a:r>
            <a:r>
              <a:rPr lang="fr-FR" sz="4400" dirty="0" smtClean="0"/>
              <a:t>Amidon: </a:t>
            </a:r>
            <a:r>
              <a:rPr lang="fr-FR" sz="4400" dirty="0"/>
              <a:t>19% ; Cellulose </a:t>
            </a:r>
            <a:r>
              <a:rPr lang="fr-FR" sz="4400" dirty="0" smtClean="0"/>
              <a:t>Brute: </a:t>
            </a:r>
            <a:r>
              <a:rPr lang="fr-FR" sz="4400" dirty="0"/>
              <a:t>20%) à base d’ensilage de maïs et d’herbe (fraiche ou conservée, selon la période), complémentée individuellement avec un correcteur azoté tanné (41% MAT, 330 g/kg PDIE) et un aliment de production (18% MAT, 120 g/kg PDIE</a:t>
            </a:r>
            <a:r>
              <a:rPr lang="fr-FR" sz="4400" dirty="0" smtClean="0"/>
              <a:t>).</a:t>
            </a:r>
            <a:endParaRPr lang="fr-FR" sz="4400" dirty="0"/>
          </a:p>
          <a:p>
            <a:pPr marL="1174750" lvl="1" indent="-579438">
              <a:spcBef>
                <a:spcPts val="600"/>
              </a:spcBef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Régime ESSAI: Régime Témoin + 12.5 g/vache/j de </a:t>
            </a:r>
            <a:r>
              <a:rPr lang="fr-FR" sz="4400" dirty="0" err="1"/>
              <a:t>RumiStar</a:t>
            </a:r>
            <a:r>
              <a:rPr lang="fr-FR" sz="4400" baseline="30000" dirty="0" err="1"/>
              <a:t>TM</a:t>
            </a:r>
            <a:r>
              <a:rPr lang="fr-FR" sz="4400" dirty="0"/>
              <a:t>.</a:t>
            </a:r>
          </a:p>
          <a:p>
            <a:pPr marL="2666847" lvl="1" indent="-580506">
              <a:buClr>
                <a:srgbClr val="0070BA"/>
              </a:buClr>
              <a:buFont typeface="Arial" panose="020B0604020202020204" pitchFamily="34" charset="0"/>
              <a:buChar char="•"/>
            </a:pPr>
            <a:endParaRPr lang="fr-FR" sz="4400" dirty="0"/>
          </a:p>
          <a:p>
            <a:pPr>
              <a:buClr>
                <a:srgbClr val="0070BA"/>
              </a:buClr>
            </a:pPr>
            <a:r>
              <a:rPr lang="fr-FR" sz="4400" b="1" dirty="0">
                <a:solidFill>
                  <a:srgbClr val="0070BA"/>
                </a:solidFill>
              </a:rPr>
              <a:t>Durée de l’essai : 120 jours</a:t>
            </a:r>
            <a:endParaRPr lang="fr-FR" sz="44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57A7BCB-8E3C-4E86-B523-8F61927BD3EE}"/>
              </a:ext>
            </a:extLst>
          </p:cNvPr>
          <p:cNvSpPr txBox="1"/>
          <p:nvPr/>
        </p:nvSpPr>
        <p:spPr>
          <a:xfrm>
            <a:off x="4244478" y="24283005"/>
            <a:ext cx="40103503" cy="4000976"/>
          </a:xfrm>
          <a:prstGeom prst="roundRect">
            <a:avLst>
              <a:gd name="adj" fmla="val 8566"/>
            </a:avLst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b="1" u="sng" dirty="0">
                <a:solidFill>
                  <a:schemeClr val="bg1"/>
                </a:solidFill>
              </a:rPr>
              <a:t>Conclusions</a:t>
            </a:r>
          </a:p>
          <a:p>
            <a:pPr algn="ctr"/>
            <a:r>
              <a:rPr lang="fr-FR" sz="4400" b="1" dirty="0">
                <a:solidFill>
                  <a:schemeClr val="bg1"/>
                </a:solidFill>
              </a:rPr>
              <a:t>La production laitière a été significativement plus élevée avec le régime ESSAI : + 2.0 kg pour les vaches démarrant leur lactation et + 2.7 kg pour les vaches déjà en lactation, ces augmentations étant associées dans cet essai à une légère augmentation d’ingestion de concentré (+ </a:t>
            </a:r>
            <a:r>
              <a:rPr lang="fr-FR" sz="4400" b="1">
                <a:solidFill>
                  <a:schemeClr val="bg1"/>
                </a:solidFill>
              </a:rPr>
              <a:t>0,4 kg/j). </a:t>
            </a:r>
            <a:endParaRPr lang="fr-FR" sz="4400" b="1" dirty="0">
              <a:solidFill>
                <a:schemeClr val="bg1"/>
              </a:solidFill>
            </a:endParaRPr>
          </a:p>
          <a:p>
            <a:pPr algn="ctr"/>
            <a:r>
              <a:rPr lang="fr-FR" sz="4400" b="1" dirty="0">
                <a:solidFill>
                  <a:schemeClr val="bg1"/>
                </a:solidFill>
              </a:rPr>
              <a:t>Ces résultats montrent que l’apport de RONOZYME® </a:t>
            </a:r>
            <a:r>
              <a:rPr lang="fr-FR" sz="4400" b="1" dirty="0" err="1">
                <a:solidFill>
                  <a:schemeClr val="bg1"/>
                </a:solidFill>
              </a:rPr>
              <a:t>Rumistar</a:t>
            </a:r>
            <a:r>
              <a:rPr lang="fr-FR" sz="4400" b="1" baseline="30000" dirty="0" err="1">
                <a:solidFill>
                  <a:schemeClr val="bg1"/>
                </a:solidFill>
              </a:rPr>
              <a:t>TM</a:t>
            </a:r>
            <a:r>
              <a:rPr lang="fr-FR" sz="4400" b="1" dirty="0">
                <a:solidFill>
                  <a:schemeClr val="bg1"/>
                </a:solidFill>
              </a:rPr>
              <a:t>  est efficace pour améliorer la production des vaches laitières sur une ration à teneur modérée en amidon et contenant un ensilage de maïs stocké pendant 8 mois.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46B7C558-C37B-4614-A31C-6550D6737113}"/>
              </a:ext>
            </a:extLst>
          </p:cNvPr>
          <p:cNvSpPr txBox="1"/>
          <p:nvPr/>
        </p:nvSpPr>
        <p:spPr>
          <a:xfrm>
            <a:off x="23076756" y="4181065"/>
            <a:ext cx="2690498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u="sng" dirty="0">
                <a:solidFill>
                  <a:srgbClr val="0070BA"/>
                </a:solidFill>
              </a:rPr>
              <a:t>Principaux résultats</a:t>
            </a:r>
          </a:p>
          <a:p>
            <a:r>
              <a:rPr lang="fr-FR" sz="4400" b="1" dirty="0">
                <a:solidFill>
                  <a:srgbClr val="0070BA"/>
                </a:solidFill>
              </a:rPr>
              <a:t>Production de lait :</a:t>
            </a:r>
            <a:endParaRPr lang="fr-FR" sz="4400" b="1" strike="sngStrike" dirty="0">
              <a:solidFill>
                <a:srgbClr val="0070BA"/>
              </a:solidFill>
            </a:endParaRPr>
          </a:p>
          <a:p>
            <a:pPr marL="992188" lvl="1" indent="-579438"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La production laitière a été significativement plus élevée  chez les vaches du lot ESSAI </a:t>
            </a:r>
            <a:r>
              <a:rPr lang="fr-FR" sz="4400" b="1" dirty="0"/>
              <a:t>(+ 2.0 kg pour les vaches démarrant leur lactation et + 2.7 kg pour les vaches en lactation)</a:t>
            </a:r>
            <a:r>
              <a:rPr lang="fr-FR" sz="4400" dirty="0"/>
              <a:t>, avec des amplitudes de réponses différentes entre primipares et multipares (cf. graphiques ci-dessous).  </a:t>
            </a:r>
          </a:p>
        </p:txBody>
      </p:sp>
      <p:pic>
        <p:nvPicPr>
          <p:cNvPr id="24" name="Picture 2" descr="ADM Milling Company – Home Baking Association">
            <a:extLst>
              <a:ext uri="{FF2B5EF4-FFF2-40B4-BE49-F238E27FC236}">
                <a16:creationId xmlns:a16="http://schemas.microsoft.com/office/drawing/2014/main" xmlns="" id="{2170430E-4104-40BE-BC24-106D240FB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8" y="25291592"/>
            <a:ext cx="4226930" cy="34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1F5B2071-E771-4619-B850-86D68AF5A8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18343" y="7900558"/>
            <a:ext cx="13773689" cy="835707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CC3D7A12-1566-4010-BF92-C472FD5FBF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63173" y="7997494"/>
            <a:ext cx="13698486" cy="8260135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5102F8A2-E170-41CF-975A-7712BBBB360B}"/>
              </a:ext>
            </a:extLst>
          </p:cNvPr>
          <p:cNvSpPr txBox="1"/>
          <p:nvPr/>
        </p:nvSpPr>
        <p:spPr>
          <a:xfrm>
            <a:off x="23076757" y="17218337"/>
            <a:ext cx="261849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0070BA"/>
                </a:solidFill>
              </a:rPr>
              <a:t>Taux protéique et butyreux : </a:t>
            </a:r>
          </a:p>
          <a:p>
            <a:pPr>
              <a:buClr>
                <a:srgbClr val="0070BA"/>
              </a:buClr>
            </a:pPr>
            <a:r>
              <a:rPr lang="fr-FR" sz="4400" dirty="0"/>
              <a:t>Avec le régime ESSAI :</a:t>
            </a:r>
          </a:p>
          <a:p>
            <a:pPr marL="1004888" lvl="1" indent="-579438"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Le TB a été légèrement dilué (- 0.4 g/kg), mais la production de matière grasse est restée supérieure .</a:t>
            </a:r>
          </a:p>
          <a:p>
            <a:pPr marL="1004888" lvl="1" indent="-579438">
              <a:buClr>
                <a:srgbClr val="0070BA"/>
              </a:buClr>
              <a:buFont typeface="Wingdings" panose="05000000000000000000" pitchFamily="2" charset="2"/>
              <a:buChar char="ü"/>
            </a:pPr>
            <a:r>
              <a:rPr lang="fr-FR" sz="4400" dirty="0"/>
              <a:t>Le TP a été :</a:t>
            </a:r>
          </a:p>
          <a:p>
            <a:pPr marL="1682750" lvl="2" indent="-579438">
              <a:buClr>
                <a:srgbClr val="0070BA"/>
              </a:buClr>
              <a:buFont typeface="Arial" panose="020B0604020202020204" pitchFamily="34" charset="0"/>
              <a:buChar char="•"/>
            </a:pPr>
            <a:r>
              <a:rPr lang="fr-FR" sz="4400" dirty="0"/>
              <a:t>légèrement dilué pour les vaches en lactation au début de l’essai (- 0.5 g/kg, +63 g/j de protéine laitière)</a:t>
            </a:r>
          </a:p>
          <a:p>
            <a:pPr marL="1682750" lvl="2" indent="-579438">
              <a:buClr>
                <a:srgbClr val="0070BA"/>
              </a:buClr>
              <a:buFont typeface="Arial" panose="020B0604020202020204" pitchFamily="34" charset="0"/>
              <a:buChar char="•"/>
            </a:pPr>
            <a:r>
              <a:rPr lang="fr-FR" sz="4400" dirty="0"/>
              <a:t>plus élevé pour les vaches vêlant pendant l’essai (+ 0.4 g/kg , +74 g/j de protéine laitière).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0FBA3B8F-DF33-47BF-A20B-0451E7A0DF76}"/>
              </a:ext>
            </a:extLst>
          </p:cNvPr>
          <p:cNvSpPr txBox="1"/>
          <p:nvPr/>
        </p:nvSpPr>
        <p:spPr>
          <a:xfrm>
            <a:off x="21910523" y="15995008"/>
            <a:ext cx="15604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u="sng" dirty="0">
                <a:solidFill>
                  <a:schemeClr val="bg1">
                    <a:lumMod val="50000"/>
                  </a:schemeClr>
                </a:solidFill>
              </a:rPr>
              <a:t>Vaches démarrant lactation pendant essai 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(stade </a:t>
            </a:r>
            <a:r>
              <a:rPr lang="fr-FR" sz="4800" u="sng" dirty="0" err="1" smtClean="0">
                <a:solidFill>
                  <a:schemeClr val="bg1">
                    <a:lumMod val="50000"/>
                  </a:schemeClr>
                </a:solidFill>
              </a:rPr>
              <a:t>moy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4800" u="sng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0-60j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48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AEB0AB19-55F3-446C-BDE2-B223FB6D918E}"/>
              </a:ext>
            </a:extLst>
          </p:cNvPr>
          <p:cNvSpPr txBox="1"/>
          <p:nvPr/>
        </p:nvSpPr>
        <p:spPr>
          <a:xfrm>
            <a:off x="37692287" y="15993186"/>
            <a:ext cx="10434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u="sng" dirty="0">
                <a:solidFill>
                  <a:schemeClr val="bg1">
                    <a:lumMod val="50000"/>
                  </a:schemeClr>
                </a:solidFill>
              </a:rPr>
              <a:t>Vaches en lactation (stade 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4800" u="sng" dirty="0" err="1" smtClean="0">
                <a:solidFill>
                  <a:schemeClr val="bg1">
                    <a:lumMod val="50000"/>
                  </a:schemeClr>
                </a:solidFill>
              </a:rPr>
              <a:t>moy</a:t>
            </a:r>
            <a:r>
              <a:rPr lang="fr-FR" sz="4800" u="sng" dirty="0" smtClean="0">
                <a:solidFill>
                  <a:schemeClr val="bg1">
                    <a:lumMod val="50000"/>
                  </a:schemeClr>
                </a:solidFill>
              </a:rPr>
              <a:t> 60-180 j)</a:t>
            </a:r>
            <a:endParaRPr lang="en-US" sz="48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25AE263B-5096-4D6B-90A7-FEAF135F0A14}"/>
              </a:ext>
            </a:extLst>
          </p:cNvPr>
          <p:cNvSpPr txBox="1"/>
          <p:nvPr/>
        </p:nvSpPr>
        <p:spPr>
          <a:xfrm>
            <a:off x="23076757" y="21688472"/>
            <a:ext cx="26184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0070BA"/>
                </a:solidFill>
              </a:rPr>
              <a:t>Consommation d’aliments : </a:t>
            </a:r>
          </a:p>
          <a:p>
            <a:pPr>
              <a:buClr>
                <a:srgbClr val="0070BA"/>
              </a:buClr>
            </a:pPr>
            <a:r>
              <a:rPr lang="fr-FR" sz="4400" dirty="0"/>
              <a:t>La production laitière supérieure des vaches alimentées avec le régime ESSAI a déclenché une distribution plus élevée en concentré de production au robot </a:t>
            </a:r>
            <a:r>
              <a:rPr lang="fr-FR" sz="4400" dirty="0" smtClean="0"/>
              <a:t>(+ 0,4 </a:t>
            </a:r>
            <a:r>
              <a:rPr lang="fr-FR" sz="4400" dirty="0"/>
              <a:t>kg/j en moyenne).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108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548bc0e-6bc8-495a-98b6-29be45836de1">IEPROJETS-624926149-158</_dlc_DocId>
    <_dlc_DocIdUrl xmlns="c548bc0e-6bc8-495a-98b6-29be45836de1">
      <Url>https://projets.idele.fr/3r/_layouts/15/DocIdRedir.aspx?ID=IEPROJETS-624926149-158</Url>
      <Description>IEPROJETS-624926149-158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AA2679224124A9183CC62821D1A31" ma:contentTypeVersion="0" ma:contentTypeDescription="Crée un document." ma:contentTypeScope="" ma:versionID="0647336a59b5f2a5c4752ac60dbaa719">
  <xsd:schema xmlns:xsd="http://www.w3.org/2001/XMLSchema" xmlns:xs="http://www.w3.org/2001/XMLSchema" xmlns:p="http://schemas.microsoft.com/office/2006/metadata/properties" xmlns:ns2="c548bc0e-6bc8-495a-98b6-29be45836de1" targetNamespace="http://schemas.microsoft.com/office/2006/metadata/properties" ma:root="true" ma:fieldsID="f8c64ba8a8b7263499587af315a91308" ns2:_="">
    <xsd:import namespace="c548bc0e-6bc8-495a-98b6-29be45836de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48bc0e-6bc8-495a-98b6-29be45836de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E2E476D-649C-4299-93B6-F4595455F2EF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f722c3f8-1f63-4fe0-aa47-288e1b124578"/>
    <ds:schemaRef ds:uri="43a21dc0-12dc-42ee-9208-5081448d30e0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5a2251cd-bd5e-462d-8f0e-b8d48ef4380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21D3ED-4C23-4DCE-8DA1-2EF1C1987A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02E13E-4325-4FFD-9A0C-39EDF5FE2E1F}"/>
</file>

<file path=customXml/itemProps4.xml><?xml version="1.0" encoding="utf-8"?>
<ds:datastoreItem xmlns:ds="http://schemas.openxmlformats.org/officeDocument/2006/customXml" ds:itemID="{D9C1E53E-16D4-40CB-971E-EE1A047CC14B}"/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607</Words>
  <Application>Microsoft Office PowerPoint</Application>
  <PresentationFormat>Personnalisé</PresentationFormat>
  <Paragraphs>33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V-One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Austin</dc:creator>
  <cp:lastModifiedBy>GERARD Christine</cp:lastModifiedBy>
  <cp:revision>44</cp:revision>
  <dcterms:created xsi:type="dcterms:W3CDTF">2011-12-20T14:55:53Z</dcterms:created>
  <dcterms:modified xsi:type="dcterms:W3CDTF">2020-11-18T07:28:08Z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f753fd-faf2-4608-9b59-553f003adcdf_Enabled">
    <vt:lpwstr>True</vt:lpwstr>
  </property>
  <property fmtid="{D5CDD505-2E9C-101B-9397-08002B2CF9AE}" pid="3" name="MSIP_Label_2ff753fd-faf2-4608-9b59-553f003adcdf_SiteId">
    <vt:lpwstr>49618402-6ea3-441d-957d-7df8773fee54</vt:lpwstr>
  </property>
  <property fmtid="{D5CDD505-2E9C-101B-9397-08002B2CF9AE}" pid="4" name="MSIP_Label_2ff753fd-faf2-4608-9b59-553f003adcdf_Owner">
    <vt:lpwstr>Daniel.Planchenault@dsm.com</vt:lpwstr>
  </property>
  <property fmtid="{D5CDD505-2E9C-101B-9397-08002B2CF9AE}" pid="5" name="MSIP_Label_2ff753fd-faf2-4608-9b59-553f003adcdf_SetDate">
    <vt:lpwstr>2019-01-09T08:53:23.7474180Z</vt:lpwstr>
  </property>
  <property fmtid="{D5CDD505-2E9C-101B-9397-08002B2CF9AE}" pid="6" name="MSIP_Label_2ff753fd-faf2-4608-9b59-553f003adcdf_Name">
    <vt:lpwstr>Public</vt:lpwstr>
  </property>
  <property fmtid="{D5CDD505-2E9C-101B-9397-08002B2CF9AE}" pid="7" name="MSIP_Label_2ff753fd-faf2-4608-9b59-553f003adcdf_Application">
    <vt:lpwstr>Microsoft Azure Information Protection</vt:lpwstr>
  </property>
  <property fmtid="{D5CDD505-2E9C-101B-9397-08002B2CF9AE}" pid="8" name="MSIP_Label_2ff753fd-faf2-4608-9b59-553f003adcdf_Extended_MSFT_Method">
    <vt:lpwstr>Manual</vt:lpwstr>
  </property>
  <property fmtid="{D5CDD505-2E9C-101B-9397-08002B2CF9AE}" pid="9" name="Sensitivity">
    <vt:lpwstr>Public</vt:lpwstr>
  </property>
  <property fmtid="{D5CDD505-2E9C-101B-9397-08002B2CF9AE}" pid="10" name="ContentTypeId">
    <vt:lpwstr>0x0101002CAAA2679224124A9183CC62821D1A31</vt:lpwstr>
  </property>
  <property fmtid="{D5CDD505-2E9C-101B-9397-08002B2CF9AE}" pid="11" name="_dlc_DocIdItemGuid">
    <vt:lpwstr>12ad7af4-73e5-4993-8858-0899ee2ab3ac</vt:lpwstr>
  </property>
</Properties>
</file>